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57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7" r:id="rId25"/>
    <p:sldId id="296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3947" userDrawn="1">
          <p15:clr>
            <a:srgbClr val="A4A3A4"/>
          </p15:clr>
        </p15:guide>
        <p15:guide id="6" pos="2992" userDrawn="1">
          <p15:clr>
            <a:srgbClr val="A4A3A4"/>
          </p15:clr>
        </p15:guide>
        <p15:guide id="11" pos="5480" userDrawn="1">
          <p15:clr>
            <a:srgbClr val="A4A3A4"/>
          </p15:clr>
        </p15:guide>
        <p15:guide id="12" pos="2785" userDrawn="1">
          <p15:clr>
            <a:srgbClr val="A4A3A4"/>
          </p15:clr>
        </p15:guide>
        <p15:guide id="13" pos="296" userDrawn="1">
          <p15:clr>
            <a:srgbClr val="A4A3A4"/>
          </p15:clr>
        </p15:guide>
        <p15:guide id="15" orient="horz" pos="983" userDrawn="1">
          <p15:clr>
            <a:srgbClr val="A4A3A4"/>
          </p15:clr>
        </p15:guide>
        <p15:guide id="16" orient="horz" pos="829" userDrawn="1">
          <p15:clr>
            <a:srgbClr val="A4A3A4"/>
          </p15:clr>
        </p15:guide>
        <p15:guide id="17" orient="horz" pos="1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1" autoAdjust="0"/>
    <p:restoredTop sz="89088" autoAdjust="0"/>
  </p:normalViewPr>
  <p:slideViewPr>
    <p:cSldViewPr snapToObjects="1">
      <p:cViewPr varScale="1">
        <p:scale>
          <a:sx n="62" d="100"/>
          <a:sy n="62" d="100"/>
        </p:scale>
        <p:origin x="1408" y="52"/>
      </p:cViewPr>
      <p:guideLst>
        <p:guide orient="horz" pos="3947"/>
        <p:guide pos="2992"/>
        <p:guide pos="5480"/>
        <p:guide pos="2785"/>
        <p:guide pos="296"/>
        <p:guide orient="horz" pos="983"/>
        <p:guide orient="horz" pos="829"/>
        <p:guide orient="horz" pos="1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32"/>
    </p:cViewPr>
  </p:sorterViewPr>
  <p:notesViewPr>
    <p:cSldViewPr snapToGrid="0" snapToObjects="1" showGuides="1">
      <p:cViewPr varScale="1">
        <p:scale>
          <a:sx n="95" d="100"/>
          <a:sy n="95" d="100"/>
        </p:scale>
        <p:origin x="3720" y="19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9663290461794225"/>
          <c:y val="6.9919072615923006E-2"/>
          <c:w val="0.797582568990156"/>
          <c:h val="0.79095290172061827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0"/>
                  <c:y val="-0.20833333333333334"/>
                </c:manualLayout>
              </c:layout>
              <c:tx>
                <c:rich>
                  <a:bodyPr/>
                  <a:lstStyle/>
                  <a:p>
                    <a:r>
                      <a:rPr lang="en-US" sz="1000" b="1">
                        <a:latin typeface="Arial" pitchFamily="34" charset="0"/>
                        <a:cs typeface="Arial" pitchFamily="34" charset="0"/>
                      </a:rPr>
                      <a:t>b</a:t>
                    </a:r>
                    <a:endParaRPr lang="en-US" sz="1000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0.17592592592592593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latin typeface="Arial" pitchFamily="34" charset="0"/>
                        <a:cs typeface="Arial" pitchFamily="34" charset="0"/>
                      </a:rPr>
                      <a:t>b</a:t>
                    </a:r>
                    <a:endParaRPr lang="en-US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0.1111111111111111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latin typeface="Arial" pitchFamily="34" charset="0"/>
                        <a:cs typeface="Arial" pitchFamily="34" charset="0"/>
                      </a:rPr>
                      <a:t>b</a:t>
                    </a:r>
                    <a:endParaRPr lang="en-US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1.8518518518518517E-2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latin typeface="Arial" pitchFamily="34" charset="0"/>
                        <a:cs typeface="Arial" pitchFamily="34" charset="0"/>
                      </a:rPr>
                      <a:t>a</a:t>
                    </a:r>
                    <a:endParaRPr lang="en-US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'g-u-h-f_2'!$L$41:$L$44</c:f>
                <c:numCache>
                  <c:formatCode>General</c:formatCode>
                  <c:ptCount val="4"/>
                  <c:pt idx="0">
                    <c:v>96</c:v>
                  </c:pt>
                  <c:pt idx="1">
                    <c:v>78</c:v>
                  </c:pt>
                  <c:pt idx="2">
                    <c:v>52</c:v>
                  </c:pt>
                  <c:pt idx="3">
                    <c:v>12</c:v>
                  </c:pt>
                </c:numCache>
              </c:numRef>
            </c:plus>
            <c:minus>
              <c:numRef>
                <c:f>'g-u-h-f_2'!$L$41:$L$44</c:f>
                <c:numCache>
                  <c:formatCode>General</c:formatCode>
                  <c:ptCount val="4"/>
                  <c:pt idx="0">
                    <c:v>96</c:v>
                  </c:pt>
                  <c:pt idx="1">
                    <c:v>78</c:v>
                  </c:pt>
                  <c:pt idx="2">
                    <c:v>52</c:v>
                  </c:pt>
                  <c:pt idx="3">
                    <c:v>12</c:v>
                  </c:pt>
                </c:numCache>
              </c:numRef>
            </c:minus>
          </c:errBars>
          <c:cat>
            <c:strRef>
              <c:f>'g-u-h-f_2'!$J$41:$J$44</c:f>
              <c:strCache>
                <c:ptCount val="4"/>
                <c:pt idx="0">
                  <c:v>Urter</c:v>
                </c:pt>
                <c:pt idx="1">
                  <c:v>Starr/Siv</c:v>
                </c:pt>
                <c:pt idx="2">
                  <c:v>Vier/Lyng</c:v>
                </c:pt>
                <c:pt idx="3">
                  <c:v>Gras</c:v>
                </c:pt>
              </c:strCache>
            </c:strRef>
          </c:cat>
          <c:val>
            <c:numRef>
              <c:f>'g-u-h-f_2'!$K$41:$K$44</c:f>
              <c:numCache>
                <c:formatCode>General</c:formatCode>
                <c:ptCount val="4"/>
                <c:pt idx="0">
                  <c:v>224</c:v>
                </c:pt>
                <c:pt idx="1">
                  <c:v>192</c:v>
                </c:pt>
                <c:pt idx="2">
                  <c:v>189</c:v>
                </c:pt>
                <c:pt idx="3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2418656"/>
        <c:axId val="422411208"/>
      </c:barChart>
      <c:catAx>
        <c:axId val="422418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0160">
            <a:solidFill>
              <a:schemeClr val="tx1"/>
            </a:solidFill>
          </a:ln>
        </c:spPr>
        <c:txPr>
          <a:bodyPr/>
          <a:lstStyle/>
          <a:p>
            <a:pPr>
              <a:defRPr b="1" i="0" baseline="0">
                <a:latin typeface="Arial" pitchFamily="34" charset="0"/>
              </a:defRPr>
            </a:pPr>
            <a:endParaRPr lang="nb-NO"/>
          </a:p>
        </c:txPr>
        <c:crossAx val="422411208"/>
        <c:crosses val="autoZero"/>
        <c:auto val="1"/>
        <c:lblAlgn val="ctr"/>
        <c:lblOffset val="100"/>
        <c:noMultiLvlLbl val="0"/>
      </c:catAx>
      <c:valAx>
        <c:axId val="422411208"/>
        <c:scaling>
          <c:orientation val="minMax"/>
          <c:max val="35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 i="0" baseline="0"/>
                </a:pPr>
                <a:r>
                  <a:rPr lang="nb-NO" sz="1200" b="1" i="0" baseline="0">
                    <a:latin typeface="Arial" pitchFamily="34" charset="0"/>
                    <a:cs typeface="Arial" pitchFamily="34" charset="0"/>
                  </a:rPr>
                  <a:t>Total tocopherol</a:t>
                </a:r>
              </a:p>
              <a:p>
                <a:pPr>
                  <a:defRPr b="0" i="0" baseline="0"/>
                </a:pPr>
                <a:r>
                  <a:rPr lang="nb-NO" sz="1200" b="1" i="0" baseline="0">
                    <a:latin typeface="Arial" pitchFamily="34" charset="0"/>
                    <a:cs typeface="Arial" pitchFamily="34" charset="0"/>
                  </a:rPr>
                  <a:t>µg/g DW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10160">
            <a:solidFill>
              <a:schemeClr val="tx1"/>
            </a:solidFill>
          </a:ln>
        </c:spPr>
        <c:txPr>
          <a:bodyPr/>
          <a:lstStyle/>
          <a:p>
            <a:pPr>
              <a:defRPr b="1" i="0" baseline="0">
                <a:latin typeface="Arial" pitchFamily="34" charset="0"/>
              </a:defRPr>
            </a:pPr>
            <a:endParaRPr lang="nb-NO"/>
          </a:p>
        </c:txPr>
        <c:crossAx val="42241865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440115710001807"/>
          <c:y val="5.1400554097404488E-2"/>
          <c:w val="0.67299281176551273"/>
          <c:h val="0.595627369495479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Figurer2!$B$2</c:f>
              <c:strCache>
                <c:ptCount val="1"/>
                <c:pt idx="0">
                  <c:v>Vinter, tankmelk (n=19), TINE data fra Valdres 07 &amp; 09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Figurer2!$C$6:$H$6</c:f>
                <c:numCache>
                  <c:formatCode>General</c:formatCode>
                  <c:ptCount val="6"/>
                  <c:pt idx="0">
                    <c:v>0.5650123674940446</c:v>
                  </c:pt>
                  <c:pt idx="1">
                    <c:v>1.2320470537694126</c:v>
                  </c:pt>
                  <c:pt idx="2">
                    <c:v>1.0080089061233086</c:v>
                  </c:pt>
                  <c:pt idx="3">
                    <c:v>1.1593577061017151</c:v>
                  </c:pt>
                  <c:pt idx="4">
                    <c:v>1.3353074449995972</c:v>
                  </c:pt>
                  <c:pt idx="5">
                    <c:v>1.133952831656067</c:v>
                  </c:pt>
                </c:numCache>
              </c:numRef>
            </c:plus>
            <c:minus>
              <c:numRef>
                <c:f>Figurer2!$C$6:$H$6</c:f>
                <c:numCache>
                  <c:formatCode>General</c:formatCode>
                  <c:ptCount val="6"/>
                  <c:pt idx="0">
                    <c:v>0.5650123674940446</c:v>
                  </c:pt>
                  <c:pt idx="1">
                    <c:v>1.2320470537694126</c:v>
                  </c:pt>
                  <c:pt idx="2">
                    <c:v>1.0080089061233086</c:v>
                  </c:pt>
                  <c:pt idx="3">
                    <c:v>1.1593577061017151</c:v>
                  </c:pt>
                  <c:pt idx="4">
                    <c:v>1.3353074449995972</c:v>
                  </c:pt>
                  <c:pt idx="5">
                    <c:v>1.133952831656067</c:v>
                  </c:pt>
                </c:numCache>
              </c:numRef>
            </c:minus>
          </c:errBars>
          <c:cat>
            <c:strRef>
              <c:f>Figurer2!$C$1:$H$1</c:f>
              <c:strCache>
                <c:ptCount val="6"/>
                <c:pt idx="0">
                  <c:v>C14:0 Myristinsyre</c:v>
                </c:pt>
                <c:pt idx="1">
                  <c:v>C16:0 Palmitinsyre</c:v>
                </c:pt>
                <c:pt idx="2">
                  <c:v>C18:0 Stearinsyre</c:v>
                </c:pt>
                <c:pt idx="3">
                  <c:v>C18:1 c9 Oljesyre</c:v>
                </c:pt>
                <c:pt idx="4">
                  <c:v>Total mettede FA</c:v>
                </c:pt>
                <c:pt idx="5">
                  <c:v>Total umettede FA</c:v>
                </c:pt>
              </c:strCache>
            </c:strRef>
          </c:cat>
          <c:val>
            <c:numRef>
              <c:f>Figurer2!$C$2:$H$2</c:f>
              <c:numCache>
                <c:formatCode>0.00</c:formatCode>
                <c:ptCount val="6"/>
                <c:pt idx="0">
                  <c:v>11.441252643569515</c:v>
                </c:pt>
                <c:pt idx="1">
                  <c:v>27.674855971827668</c:v>
                </c:pt>
                <c:pt idx="2">
                  <c:v>9.8267605972913614</c:v>
                </c:pt>
                <c:pt idx="3">
                  <c:v>20.604664777065256</c:v>
                </c:pt>
                <c:pt idx="4">
                  <c:v>65.134325321338594</c:v>
                </c:pt>
                <c:pt idx="5">
                  <c:v>27.730989746445335</c:v>
                </c:pt>
              </c:numCache>
            </c:numRef>
          </c:val>
        </c:ser>
        <c:ser>
          <c:idx val="1"/>
          <c:order val="1"/>
          <c:tx>
            <c:strRef>
              <c:f>Figurer2!$B$3</c:f>
              <c:strCache>
                <c:ptCount val="1"/>
                <c:pt idx="0">
                  <c:v>Innmarksbeite, tankmelk (n=1), Valdres 09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Figurer2!$C$7:$H$7</c:f>
                <c:numCache>
                  <c:formatCode>General</c:formatCode>
                  <c:ptCount val="6"/>
                </c:numCache>
              </c:numRef>
            </c:plus>
            <c:minus>
              <c:numRef>
                <c:f>Figurer2!$C$7:$H$7</c:f>
                <c:numCache>
                  <c:formatCode>General</c:formatCode>
                  <c:ptCount val="6"/>
                </c:numCache>
              </c:numRef>
            </c:minus>
          </c:errBars>
          <c:cat>
            <c:strRef>
              <c:f>Figurer2!$C$1:$H$1</c:f>
              <c:strCache>
                <c:ptCount val="6"/>
                <c:pt idx="0">
                  <c:v>C14:0 Myristinsyre</c:v>
                </c:pt>
                <c:pt idx="1">
                  <c:v>C16:0 Palmitinsyre</c:v>
                </c:pt>
                <c:pt idx="2">
                  <c:v>C18:0 Stearinsyre</c:v>
                </c:pt>
                <c:pt idx="3">
                  <c:v>C18:1 c9 Oljesyre</c:v>
                </c:pt>
                <c:pt idx="4">
                  <c:v>Total mettede FA</c:v>
                </c:pt>
                <c:pt idx="5">
                  <c:v>Total umettede FA</c:v>
                </c:pt>
              </c:strCache>
            </c:strRef>
          </c:cat>
          <c:val>
            <c:numRef>
              <c:f>Figurer2!$C$3:$H$3</c:f>
              <c:numCache>
                <c:formatCode>0.00</c:formatCode>
                <c:ptCount val="6"/>
                <c:pt idx="0">
                  <c:v>8.9151360038849532</c:v>
                </c:pt>
                <c:pt idx="1">
                  <c:v>23.21142459906287</c:v>
                </c:pt>
                <c:pt idx="2">
                  <c:v>11.945123917653016</c:v>
                </c:pt>
                <c:pt idx="3">
                  <c:v>26.68205503112182</c:v>
                </c:pt>
                <c:pt idx="4">
                  <c:v>57.355214634546549</c:v>
                </c:pt>
                <c:pt idx="5">
                  <c:v>35.273148774099631</c:v>
                </c:pt>
              </c:numCache>
            </c:numRef>
          </c:val>
        </c:ser>
        <c:ser>
          <c:idx val="2"/>
          <c:order val="2"/>
          <c:tx>
            <c:strRef>
              <c:f>Figurer2!$B$4</c:f>
              <c:strCache>
                <c:ptCount val="1"/>
                <c:pt idx="0">
                  <c:v>Fjellbeite, individer (n=115), Valdres og Hallingdal 07-09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2.314814814814814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1.851851851851852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1.388888888888888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Figurer2!$C$8:$H$8</c:f>
                <c:numCache>
                  <c:formatCode>General</c:formatCode>
                  <c:ptCount val="6"/>
                  <c:pt idx="0">
                    <c:v>1.3054312625592208</c:v>
                  </c:pt>
                  <c:pt idx="1">
                    <c:v>1.9419042669571778</c:v>
                  </c:pt>
                  <c:pt idx="2">
                    <c:v>1.6219592274336432</c:v>
                  </c:pt>
                  <c:pt idx="3">
                    <c:v>3.5194849426784263</c:v>
                  </c:pt>
                  <c:pt idx="4">
                    <c:v>4.1158854811239678</c:v>
                  </c:pt>
                  <c:pt idx="5">
                    <c:v>3.6884176130546651</c:v>
                  </c:pt>
                </c:numCache>
              </c:numRef>
            </c:plus>
            <c:minus>
              <c:numRef>
                <c:f>Figurer2!$C$8:$H$8</c:f>
                <c:numCache>
                  <c:formatCode>General</c:formatCode>
                  <c:ptCount val="6"/>
                  <c:pt idx="0">
                    <c:v>1.3054312625592208</c:v>
                  </c:pt>
                  <c:pt idx="1">
                    <c:v>1.9419042669571778</c:v>
                  </c:pt>
                  <c:pt idx="2">
                    <c:v>1.6219592274336432</c:v>
                  </c:pt>
                  <c:pt idx="3">
                    <c:v>3.5194849426784263</c:v>
                  </c:pt>
                  <c:pt idx="4">
                    <c:v>4.1158854811239678</c:v>
                  </c:pt>
                  <c:pt idx="5">
                    <c:v>3.6884176130546651</c:v>
                  </c:pt>
                </c:numCache>
              </c:numRef>
            </c:minus>
          </c:errBars>
          <c:cat>
            <c:strRef>
              <c:f>Figurer2!$C$1:$H$1</c:f>
              <c:strCache>
                <c:ptCount val="6"/>
                <c:pt idx="0">
                  <c:v>C14:0 Myristinsyre</c:v>
                </c:pt>
                <c:pt idx="1">
                  <c:v>C16:0 Palmitinsyre</c:v>
                </c:pt>
                <c:pt idx="2">
                  <c:v>C18:0 Stearinsyre</c:v>
                </c:pt>
                <c:pt idx="3">
                  <c:v>C18:1 c9 Oljesyre</c:v>
                </c:pt>
                <c:pt idx="4">
                  <c:v>Total mettede FA</c:v>
                </c:pt>
                <c:pt idx="5">
                  <c:v>Total umettede FA</c:v>
                </c:pt>
              </c:strCache>
            </c:strRef>
          </c:cat>
          <c:val>
            <c:numRef>
              <c:f>Figurer2!$C$4:$H$4</c:f>
              <c:numCache>
                <c:formatCode>0.00</c:formatCode>
                <c:ptCount val="6"/>
                <c:pt idx="0">
                  <c:v>9.6050677978376058</c:v>
                </c:pt>
                <c:pt idx="1">
                  <c:v>22.295103612748886</c:v>
                </c:pt>
                <c:pt idx="2">
                  <c:v>12.584151260328403</c:v>
                </c:pt>
                <c:pt idx="3">
                  <c:v>24.527585683160076</c:v>
                </c:pt>
                <c:pt idx="4">
                  <c:v>59.063597828586374</c:v>
                </c:pt>
                <c:pt idx="5">
                  <c:v>33.725501927963904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5541960"/>
        <c:axId val="335544312"/>
      </c:barChart>
      <c:catAx>
        <c:axId val="335541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35544312"/>
        <c:crosses val="autoZero"/>
        <c:auto val="1"/>
        <c:lblAlgn val="ctr"/>
        <c:lblOffset val="100"/>
        <c:noMultiLvlLbl val="0"/>
      </c:catAx>
      <c:valAx>
        <c:axId val="33554431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nb-NO" dirty="0"/>
                  <a:t>g/100g</a:t>
                </a:r>
                <a:r>
                  <a:rPr lang="nb-NO" baseline="0" dirty="0"/>
                  <a:t> </a:t>
                </a:r>
                <a:endParaRPr lang="nb-NO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33554196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272397200349956"/>
          <c:y val="5.1400554097404488E-2"/>
          <c:w val="0.46108188857345206"/>
          <c:h val="0.54307925051035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Figurer2!$J$2</c:f>
              <c:strCache>
                <c:ptCount val="1"/>
                <c:pt idx="0">
                  <c:v>Vinter, tankmelk (n=19), TINE data fra Valdres 07 &amp; 09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1.388888888888888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1.851851851851851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9.2592592592592587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1.388888888888888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Figurer2!$K$6:$O$6</c:f>
                <c:numCache>
                  <c:formatCode>General</c:formatCode>
                  <c:ptCount val="5"/>
                  <c:pt idx="0">
                    <c:v>0.2037248386639631</c:v>
                  </c:pt>
                  <c:pt idx="1">
                    <c:v>0.11025601355569031</c:v>
                  </c:pt>
                  <c:pt idx="2">
                    <c:v>0.13591599139590621</c:v>
                  </c:pt>
                  <c:pt idx="3">
                    <c:v>0.19672184657229511</c:v>
                  </c:pt>
                  <c:pt idx="4">
                    <c:v>0.22694050012468683</c:v>
                  </c:pt>
                </c:numCache>
              </c:numRef>
            </c:plus>
            <c:minus>
              <c:numRef>
                <c:f>Figurer2!$K$6:$O$6</c:f>
                <c:numCache>
                  <c:formatCode>General</c:formatCode>
                  <c:ptCount val="5"/>
                  <c:pt idx="0">
                    <c:v>0.2037248386639631</c:v>
                  </c:pt>
                  <c:pt idx="1">
                    <c:v>0.11025601355569031</c:v>
                  </c:pt>
                  <c:pt idx="2">
                    <c:v>0.13591599139590621</c:v>
                  </c:pt>
                  <c:pt idx="3">
                    <c:v>0.19672184657229511</c:v>
                  </c:pt>
                  <c:pt idx="4">
                    <c:v>0.22694050012468683</c:v>
                  </c:pt>
                </c:numCache>
              </c:numRef>
            </c:minus>
          </c:errBars>
          <c:cat>
            <c:strRef>
              <c:f>Figurer2!$K$1:$O$1</c:f>
              <c:strCache>
                <c:ptCount val="5"/>
                <c:pt idx="0">
                  <c:v>C18:1t11 Vaksensyre</c:v>
                </c:pt>
                <c:pt idx="1">
                  <c:v>CLA c9t11</c:v>
                </c:pt>
                <c:pt idx="2">
                  <c:v>∑ ω3</c:v>
                </c:pt>
                <c:pt idx="3">
                  <c:v>∑ ω6</c:v>
                </c:pt>
                <c:pt idx="4">
                  <c:v>Total flerumettede FA</c:v>
                </c:pt>
              </c:strCache>
            </c:strRef>
          </c:cat>
          <c:val>
            <c:numRef>
              <c:f>Figurer2!$K$2:$O$2</c:f>
              <c:numCache>
                <c:formatCode>0.00</c:formatCode>
                <c:ptCount val="5"/>
                <c:pt idx="0">
                  <c:v>1.306647674444446</c:v>
                </c:pt>
                <c:pt idx="1">
                  <c:v>0.62450481547497816</c:v>
                </c:pt>
                <c:pt idx="2">
                  <c:v>0.6352338928933241</c:v>
                </c:pt>
                <c:pt idx="3">
                  <c:v>1.4082911862580503</c:v>
                </c:pt>
                <c:pt idx="4">
                  <c:v>2.6680298946263523</c:v>
                </c:pt>
              </c:numCache>
            </c:numRef>
          </c:val>
        </c:ser>
        <c:ser>
          <c:idx val="1"/>
          <c:order val="1"/>
          <c:tx>
            <c:strRef>
              <c:f>Figurer2!$J$3</c:f>
              <c:strCache>
                <c:ptCount val="1"/>
                <c:pt idx="0">
                  <c:v>Innmarksbeite, tankmelk (n=1), Valdres 09</c:v>
                </c:pt>
              </c:strCache>
            </c:strRef>
          </c:tx>
          <c:invertIfNegative val="0"/>
          <c:cat>
            <c:strRef>
              <c:f>Figurer2!$K$1:$O$1</c:f>
              <c:strCache>
                <c:ptCount val="5"/>
                <c:pt idx="0">
                  <c:v>C18:1t11 Vaksensyre</c:v>
                </c:pt>
                <c:pt idx="1">
                  <c:v>CLA c9t11</c:v>
                </c:pt>
                <c:pt idx="2">
                  <c:v>∑ ω3</c:v>
                </c:pt>
                <c:pt idx="3">
                  <c:v>∑ ω6</c:v>
                </c:pt>
                <c:pt idx="4">
                  <c:v>Total flerumettede FA</c:v>
                </c:pt>
              </c:strCache>
            </c:strRef>
          </c:cat>
          <c:val>
            <c:numRef>
              <c:f>Figurer2!$K$3:$O$3</c:f>
              <c:numCache>
                <c:formatCode>0.00</c:formatCode>
                <c:ptCount val="5"/>
                <c:pt idx="0">
                  <c:v>1.9605501473454647</c:v>
                </c:pt>
                <c:pt idx="1">
                  <c:v>0.82664874405363187</c:v>
                </c:pt>
                <c:pt idx="2">
                  <c:v>0.68377876207033628</c:v>
                </c:pt>
                <c:pt idx="3">
                  <c:v>1.4048591067433607</c:v>
                </c:pt>
                <c:pt idx="4">
                  <c:v>2.9152866128673285</c:v>
                </c:pt>
              </c:numCache>
            </c:numRef>
          </c:val>
        </c:ser>
        <c:ser>
          <c:idx val="2"/>
          <c:order val="2"/>
          <c:tx>
            <c:strRef>
              <c:f>Figurer2!$J$4</c:f>
              <c:strCache>
                <c:ptCount val="1"/>
                <c:pt idx="0">
                  <c:v>Fjellbeite, individer (n=115), Valdres og Hallingdal 07-09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6.944444444444444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9.2592592592592171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1.388888888888888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5428938919270718E-17"/>
                  <c:y val="-1.388888888888888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3.240740740740741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Figurer2!$K$8:$O$8</c:f>
                <c:numCache>
                  <c:formatCode>General</c:formatCode>
                  <c:ptCount val="5"/>
                  <c:pt idx="0">
                    <c:v>0.59854438606192861</c:v>
                  </c:pt>
                  <c:pt idx="1">
                    <c:v>0.22450469406331722</c:v>
                  </c:pt>
                  <c:pt idx="2">
                    <c:v>0.11642543411073318</c:v>
                  </c:pt>
                  <c:pt idx="3">
                    <c:v>0.20712509989548755</c:v>
                  </c:pt>
                  <c:pt idx="4">
                    <c:v>0.35663308892640011</c:v>
                  </c:pt>
                </c:numCache>
              </c:numRef>
            </c:plus>
            <c:minus>
              <c:numRef>
                <c:f>Figurer2!$K$8:$O$8</c:f>
                <c:numCache>
                  <c:formatCode>General</c:formatCode>
                  <c:ptCount val="5"/>
                  <c:pt idx="0">
                    <c:v>0.59854438606192861</c:v>
                  </c:pt>
                  <c:pt idx="1">
                    <c:v>0.22450469406331722</c:v>
                  </c:pt>
                  <c:pt idx="2">
                    <c:v>0.11642543411073318</c:v>
                  </c:pt>
                  <c:pt idx="3">
                    <c:v>0.20712509989548755</c:v>
                  </c:pt>
                  <c:pt idx="4">
                    <c:v>0.35663308892640011</c:v>
                  </c:pt>
                </c:numCache>
              </c:numRef>
            </c:minus>
          </c:errBars>
          <c:cat>
            <c:strRef>
              <c:f>Figurer2!$K$1:$O$1</c:f>
              <c:strCache>
                <c:ptCount val="5"/>
                <c:pt idx="0">
                  <c:v>C18:1t11 Vaksensyre</c:v>
                </c:pt>
                <c:pt idx="1">
                  <c:v>CLA c9t11</c:v>
                </c:pt>
                <c:pt idx="2">
                  <c:v>∑ ω3</c:v>
                </c:pt>
                <c:pt idx="3">
                  <c:v>∑ ω6</c:v>
                </c:pt>
                <c:pt idx="4">
                  <c:v>Total flerumettede FA</c:v>
                </c:pt>
              </c:strCache>
            </c:strRef>
          </c:cat>
          <c:val>
            <c:numRef>
              <c:f>Figurer2!$K$4:$O$4</c:f>
              <c:numCache>
                <c:formatCode>0.00</c:formatCode>
                <c:ptCount val="5"/>
                <c:pt idx="0">
                  <c:v>2.590601579861687</c:v>
                </c:pt>
                <c:pt idx="1">
                  <c:v>0.99748996475835372</c:v>
                </c:pt>
                <c:pt idx="2">
                  <c:v>0.83301828391669275</c:v>
                </c:pt>
                <c:pt idx="3">
                  <c:v>1.5150146688525885</c:v>
                </c:pt>
                <c:pt idx="4">
                  <c:v>3.3455229175276342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5536864"/>
        <c:axId val="335537256"/>
      </c:barChart>
      <c:catAx>
        <c:axId val="335536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35537256"/>
        <c:crosses val="autoZero"/>
        <c:auto val="1"/>
        <c:lblAlgn val="ctr"/>
        <c:lblOffset val="100"/>
        <c:noMultiLvlLbl val="0"/>
      </c:catAx>
      <c:valAx>
        <c:axId val="33553725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nb-NO" dirty="0"/>
                  <a:t>g/100g</a:t>
                </a:r>
                <a:r>
                  <a:rPr lang="nb-NO" baseline="0" dirty="0"/>
                  <a:t> </a:t>
                </a:r>
              </a:p>
            </c:rich>
          </c:tx>
          <c:layout/>
          <c:overlay val="0"/>
        </c:title>
        <c:numFmt formatCode="0.0" sourceLinked="0"/>
        <c:majorTickMark val="out"/>
        <c:minorTickMark val="none"/>
        <c:tickLblPos val="nextTo"/>
        <c:crossAx val="3355368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859862755250831"/>
          <c:y val="2.7201808107319914E-2"/>
          <c:w val="0.27578219389243014"/>
          <c:h val="0.60878463108778069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57200" y="539552"/>
            <a:ext cx="4916016" cy="360040"/>
          </a:xfrm>
          <a:prstGeom prst="rect">
            <a:avLst/>
          </a:prstGeom>
        </p:spPr>
        <p:txBody>
          <a:bodyPr vert="horz" lIns="0" tIns="45720" rIns="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73216" y="8685213"/>
            <a:ext cx="968472" cy="457200"/>
          </a:xfrm>
          <a:prstGeom prst="rect">
            <a:avLst/>
          </a:prstGeom>
        </p:spPr>
        <p:txBody>
          <a:bodyPr vert="horz" lIns="0" tIns="45720" rIns="0" bIns="45720" rtlCol="0" anchor="t"/>
          <a:lstStyle>
            <a:lvl1pPr algn="r">
              <a:defRPr sz="1200"/>
            </a:lvl1pPr>
          </a:lstStyle>
          <a:p>
            <a:fld id="{020EAADE-FCA2-C041-AC5D-BC333321BA94}" type="datetime1">
              <a:rPr lang="nb-NO" sz="900" smtClean="0"/>
              <a:t>29.11.2017</a:t>
            </a:fld>
            <a:endParaRPr lang="nb-NO" sz="9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57200" y="8685213"/>
            <a:ext cx="4916016" cy="4572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/>
            </a:lvl1pPr>
          </a:lstStyle>
          <a:p>
            <a:endParaRPr lang="nb-NO" sz="9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341688" y="8685213"/>
            <a:ext cx="514724" cy="4572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/>
            </a:lvl1pPr>
          </a:lstStyle>
          <a:p>
            <a:pPr algn="l"/>
            <a:fld id="{6F0B3F95-D675-3F4B-B3DB-E3A72F8E79F4}" type="slidenum">
              <a:rPr lang="nb-NO" sz="900" smtClean="0"/>
              <a:pPr algn="l"/>
              <a:t>‹#›</a:t>
            </a:fld>
            <a:endParaRPr lang="nb-NO" sz="9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3256" y="215904"/>
            <a:ext cx="608432" cy="68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8592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1000" y="228600"/>
            <a:ext cx="5218938" cy="457200"/>
          </a:xfrm>
          <a:prstGeom prst="rect">
            <a:avLst/>
          </a:prstGeom>
        </p:spPr>
        <p:txBody>
          <a:bodyPr vert="horz" lIns="0" tIns="45720" rIns="0" bIns="45720" rtlCol="0"/>
          <a:lstStyle>
            <a:lvl1pPr algn="l">
              <a:defRPr sz="1200"/>
            </a:lvl1pPr>
          </a:lstStyle>
          <a:p>
            <a:endParaRPr lang="nb-NO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810944" y="8685212"/>
            <a:ext cx="1361256" cy="4587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900"/>
            </a:lvl1pPr>
          </a:lstStyle>
          <a:p>
            <a:fld id="{533EBDB1-D9F4-A24C-AF97-5BD12D008980}" type="datetime1">
              <a:rPr lang="nb-NO" noProof="0" smtClean="0"/>
              <a:t>29.11.2017</a:t>
            </a:fld>
            <a:endParaRPr lang="nb-NO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text</a:t>
            </a:r>
            <a:r>
              <a:rPr lang="nb-NO" noProof="0" dirty="0" smtClean="0"/>
              <a:t> styles</a:t>
            </a:r>
          </a:p>
          <a:p>
            <a:pPr lvl="1"/>
            <a:r>
              <a:rPr lang="nb-NO" noProof="0" dirty="0" smtClean="0"/>
              <a:t>Second </a:t>
            </a:r>
            <a:r>
              <a:rPr lang="nb-NO" noProof="0" dirty="0" err="1" smtClean="0"/>
              <a:t>level</a:t>
            </a:r>
            <a:endParaRPr lang="nb-NO" noProof="0" dirty="0" smtClean="0"/>
          </a:p>
          <a:p>
            <a:pPr lvl="2"/>
            <a:r>
              <a:rPr lang="nb-NO" noProof="0" dirty="0" smtClean="0"/>
              <a:t>Third </a:t>
            </a:r>
            <a:r>
              <a:rPr lang="nb-NO" noProof="0" dirty="0" err="1" smtClean="0"/>
              <a:t>level</a:t>
            </a:r>
            <a:endParaRPr lang="nb-NO" noProof="0" dirty="0" smtClean="0"/>
          </a:p>
          <a:p>
            <a:pPr lvl="3"/>
            <a:r>
              <a:rPr lang="nb-NO" noProof="0" dirty="0" err="1" smtClean="0"/>
              <a:t>Fourth</a:t>
            </a:r>
            <a:r>
              <a:rPr lang="nb-NO" noProof="0" dirty="0" smtClean="0"/>
              <a:t> </a:t>
            </a:r>
            <a:r>
              <a:rPr lang="nb-NO" noProof="0" dirty="0" err="1" smtClean="0"/>
              <a:t>level</a:t>
            </a:r>
            <a:endParaRPr lang="nb-NO" noProof="0" dirty="0" smtClean="0"/>
          </a:p>
          <a:p>
            <a:pPr lvl="4"/>
            <a:r>
              <a:rPr lang="nb-NO" noProof="0" dirty="0" smtClean="0"/>
              <a:t>Fifth </a:t>
            </a:r>
            <a:r>
              <a:rPr lang="nb-NO" noProof="0" dirty="0" err="1" smtClean="0"/>
              <a:t>level</a:t>
            </a:r>
            <a:endParaRPr lang="nb-NO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1000" y="8685212"/>
            <a:ext cx="4429944" cy="458787"/>
          </a:xfrm>
          <a:prstGeom prst="rect">
            <a:avLst/>
          </a:prstGeom>
        </p:spPr>
        <p:txBody>
          <a:bodyPr vert="horz" lIns="0" tIns="45720" rIns="0" bIns="45720" rtlCol="0" anchor="t"/>
          <a:lstStyle>
            <a:lvl1pPr algn="l">
              <a:defRPr sz="900"/>
            </a:lvl1pPr>
          </a:lstStyle>
          <a:p>
            <a:endParaRPr lang="nb-NO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172199" y="8685213"/>
            <a:ext cx="684213" cy="4587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900"/>
            </a:lvl1pPr>
          </a:lstStyle>
          <a:p>
            <a:fld id="{A3C75837-D3B2-6B48-B860-CFF3F8D649A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546" y="247840"/>
            <a:ext cx="706454" cy="24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09825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4462A8-2652-47C8-8E17-5391DAE00DD9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4956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4462A8-2652-47C8-8E17-5391DAE00DD9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3985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4462A8-2652-47C8-8E17-5391DAE00DD9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5524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dirty="0" smtClean="0"/>
          </a:p>
        </p:txBody>
      </p:sp>
      <p:sp>
        <p:nvSpPr>
          <p:cNvPr id="32772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9267E0-9FBE-4F9D-AAD5-E847642EB3B8}" type="slidenum">
              <a:rPr lang="nb-NO" smtClean="0">
                <a:latin typeface="Times" charset="0"/>
              </a:rPr>
              <a:pPr/>
              <a:t>9</a:t>
            </a:fld>
            <a:endParaRPr lang="nb-NO" smtClean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986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5181B1-E4D9-470B-B113-716C61BDC6F4}" type="slidenum">
              <a:rPr lang="nb-NO" smtClean="0"/>
              <a:pPr>
                <a:defRPr/>
              </a:pPr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6596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smtClean="0"/>
          </a:p>
        </p:txBody>
      </p:sp>
      <p:sp>
        <p:nvSpPr>
          <p:cNvPr id="45060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C00E5B-12F2-4AFE-844E-42DAF59C23D3}" type="slidenum">
              <a:rPr lang="nb-NO" smtClean="0"/>
              <a:pPr/>
              <a:t>18</a:t>
            </a:fld>
            <a:endParaRPr lang="nb-NO" smtClean="0"/>
          </a:p>
        </p:txBody>
      </p:sp>
    </p:spTree>
    <p:extLst>
      <p:ext uri="{BB962C8B-B14F-4D97-AF65-F5344CB8AC3E}">
        <p14:creationId xmlns:p14="http://schemas.microsoft.com/office/powerpoint/2010/main" val="595037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ved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134" r="10694"/>
          <a:stretch/>
        </p:blipFill>
        <p:spPr>
          <a:xfrm rot="10800000">
            <a:off x="-10223" y="-1"/>
            <a:ext cx="9190735" cy="68580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356" y="2076316"/>
            <a:ext cx="1741516" cy="195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54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/skilleark_å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842" r="12370"/>
          <a:stretch/>
        </p:blipFill>
        <p:spPr>
          <a:xfrm>
            <a:off x="-36512" y="8313"/>
            <a:ext cx="9217024" cy="684288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457200" y="6264000"/>
            <a:ext cx="8242300" cy="72000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 noProof="0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57200" y="2873376"/>
            <a:ext cx="82423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b-NO" noProof="0" smtClean="0"/>
              <a:t>Klikk for å redigere tittelstil</a:t>
            </a:r>
            <a:endParaRPr lang="nb-NO" noProof="0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457200" y="4425949"/>
            <a:ext cx="82423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smtClean="0"/>
              <a:t>Klikk for å redigere undertittelstil i malen</a:t>
            </a:r>
            <a:endParaRPr lang="nb-NO" noProof="0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457200" y="1807600"/>
            <a:ext cx="8242300" cy="72000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 noProof="0" dirty="0"/>
          </a:p>
        </p:txBody>
      </p:sp>
      <p:pic>
        <p:nvPicPr>
          <p:cNvPr id="10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7021" y="324056"/>
            <a:ext cx="1094537" cy="123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76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2873376"/>
            <a:ext cx="82423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nb-NO" noProof="0" smtClean="0"/>
              <a:t>Klikk for å redigere tittelstil</a:t>
            </a:r>
            <a:endParaRPr lang="nb-NO" noProof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57200" y="4425949"/>
            <a:ext cx="82423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smtClean="0"/>
              <a:t>Klikk for å redigere undertittelstil i malen</a:t>
            </a:r>
            <a:endParaRPr lang="nb-NO" noProof="0"/>
          </a:p>
        </p:txBody>
      </p:sp>
      <p:sp>
        <p:nvSpPr>
          <p:cNvPr id="9" name="Rectangle 8"/>
          <p:cNvSpPr/>
          <p:nvPr userDrawn="1"/>
        </p:nvSpPr>
        <p:spPr>
          <a:xfrm>
            <a:off x="457200" y="6264000"/>
            <a:ext cx="8242300" cy="72000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 noProof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457200" y="1807600"/>
            <a:ext cx="8242300" cy="72000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 noProof="0">
              <a:solidFill>
                <a:schemeClr val="bg1"/>
              </a:solidFill>
            </a:endParaRPr>
          </a:p>
        </p:txBody>
      </p:sp>
      <p:pic>
        <p:nvPicPr>
          <p:cNvPr id="10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7021" y="324056"/>
            <a:ext cx="1094537" cy="123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46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utfallende bilde el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smtClean="0"/>
              <a:t>Klikk for å redigere tittelstil</a:t>
            </a:r>
            <a:endParaRPr lang="nb-NO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1559984"/>
            <a:ext cx="9144000" cy="4698869"/>
          </a:xfrm>
        </p:spPr>
        <p:txBody>
          <a:bodyPr anchor="ctr"/>
          <a:lstStyle>
            <a:lvl1pPr marL="0" indent="0" algn="ctr">
              <a:buNone/>
              <a:defRPr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nb-NO" noProof="0" smtClean="0"/>
              <a:t>Sett inn utfallende objekt</a:t>
            </a:r>
            <a:endParaRPr lang="nb-NO" noProof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027464" y="6392583"/>
            <a:ext cx="1101152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fld id="{C80C40A7-C76F-D64A-8CF4-948AE5EF3DAF}" type="datetime1">
              <a:rPr lang="nb-NO" noProof="0" smtClean="0"/>
              <a:t>29.11.2017</a:t>
            </a:fld>
            <a:endParaRPr lang="nb-NO" noProof="0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6392583"/>
            <a:ext cx="50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fld id="{54FB0036-210A-0943-BE10-F8F2163522A6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cxnSp>
        <p:nvCxnSpPr>
          <p:cNvPr id="14" name="Straight Connector 12"/>
          <p:cNvCxnSpPr/>
          <p:nvPr userDrawn="1"/>
        </p:nvCxnSpPr>
        <p:spPr>
          <a:xfrm>
            <a:off x="8191500" y="6392583"/>
            <a:ext cx="0" cy="360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6268" y="6392583"/>
            <a:ext cx="5571197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7239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smtClean="0"/>
              <a:t>Klikk for å redigere tittelstil</a:t>
            </a:r>
            <a:endParaRPr lang="nb-NO" noProof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469901" y="1559984"/>
            <a:ext cx="4119032" cy="470877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noProof="0" smtClean="0"/>
              <a:t>Sett inn bilde</a:t>
            </a:r>
            <a:endParaRPr lang="nb-NO" noProof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4580468" y="1559984"/>
            <a:ext cx="4119032" cy="470877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noProof="0" smtClean="0"/>
              <a:t>Sett inn bilde</a:t>
            </a:r>
            <a:endParaRPr lang="nb-NO" noProof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027464" y="6392583"/>
            <a:ext cx="1101152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fld id="{8695D8D9-3A34-904B-A278-18A4B7E73C93}" type="datetime1">
              <a:rPr lang="nb-NO" noProof="0" smtClean="0"/>
              <a:t>29.11.2017</a:t>
            </a:fld>
            <a:endParaRPr lang="nb-NO" noProof="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6392583"/>
            <a:ext cx="50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fld id="{54FB0036-210A-0943-BE10-F8F2163522A6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cxnSp>
        <p:nvCxnSpPr>
          <p:cNvPr id="15" name="Straight Connector 12"/>
          <p:cNvCxnSpPr/>
          <p:nvPr userDrawn="1"/>
        </p:nvCxnSpPr>
        <p:spPr>
          <a:xfrm>
            <a:off x="8191500" y="6392583"/>
            <a:ext cx="0" cy="360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6268" y="6392583"/>
            <a:ext cx="5571197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26557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469901" y="1559984"/>
            <a:ext cx="2722036" cy="469886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noProof="0" smtClean="0"/>
              <a:t>Sett inn bilde</a:t>
            </a:r>
            <a:endParaRPr lang="nb-NO" noProof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3207810" y="1559984"/>
            <a:ext cx="2753782" cy="469886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noProof="0" smtClean="0"/>
              <a:t>Sett inn bilde</a:t>
            </a:r>
            <a:endParaRPr lang="nb-NO" noProof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977464" y="1559984"/>
            <a:ext cx="2722036" cy="469886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noProof="0" smtClean="0"/>
              <a:t>Sett inn bilde</a:t>
            </a:r>
            <a:endParaRPr lang="nb-NO" noProof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7027464" y="6392583"/>
            <a:ext cx="1101152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fld id="{D09450C1-BDC7-5846-97AD-A491DE93B76C}" type="datetime1">
              <a:rPr lang="nb-NO" noProof="0" smtClean="0"/>
              <a:t>29.11.2017</a:t>
            </a:fld>
            <a:endParaRPr lang="nb-NO" noProof="0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6392583"/>
            <a:ext cx="50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fld id="{54FB0036-210A-0943-BE10-F8F2163522A6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cxnSp>
        <p:nvCxnSpPr>
          <p:cNvPr id="17" name="Straight Connector 12"/>
          <p:cNvCxnSpPr/>
          <p:nvPr userDrawn="1"/>
        </p:nvCxnSpPr>
        <p:spPr>
          <a:xfrm>
            <a:off x="8191500" y="6392583"/>
            <a:ext cx="0" cy="360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6268" y="6392583"/>
            <a:ext cx="5571197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4519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2" y="292100"/>
            <a:ext cx="3949699" cy="1024467"/>
          </a:xfrm>
        </p:spPr>
        <p:txBody>
          <a:bodyPr/>
          <a:lstStyle/>
          <a:p>
            <a:r>
              <a:rPr lang="nb-NO" noProof="0" smtClean="0"/>
              <a:t>Klikk for å redigere tittelstil</a:t>
            </a:r>
            <a:endParaRPr lang="nb-NO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559984"/>
            <a:ext cx="3949700" cy="4702421"/>
          </a:xfrm>
        </p:spPr>
        <p:txBody>
          <a:bodyPr/>
          <a:lstStyle>
            <a:lvl1pPr>
              <a:defRPr sz="2667"/>
            </a:lvl1pPr>
            <a:lvl2pPr>
              <a:defRPr sz="2400"/>
            </a:lvl2pPr>
          </a:lstStyle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868863" y="503240"/>
            <a:ext cx="3830637" cy="5765517"/>
          </a:xfrm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dirty="0" smtClean="0"/>
              <a:t>Sett inn et objekt</a:t>
            </a:r>
            <a:endParaRPr lang="nb-NO" noProof="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027464" y="6392583"/>
            <a:ext cx="1101152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fld id="{EA6BD085-BDEA-654D-8906-73A1C979EF5C}" type="datetime1">
              <a:rPr lang="nb-NO" noProof="0" smtClean="0"/>
              <a:t>29.11.2017</a:t>
            </a:fld>
            <a:endParaRPr lang="nb-NO" noProof="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6392583"/>
            <a:ext cx="50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fld id="{54FB0036-210A-0943-BE10-F8F2163522A6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cxnSp>
        <p:nvCxnSpPr>
          <p:cNvPr id="15" name="Straight Connector 12"/>
          <p:cNvCxnSpPr/>
          <p:nvPr userDrawn="1"/>
        </p:nvCxnSpPr>
        <p:spPr>
          <a:xfrm>
            <a:off x="8191500" y="6392583"/>
            <a:ext cx="0" cy="360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6268" y="6392583"/>
            <a:ext cx="5571197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30451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9144000" cy="626352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noProof="0" smtClean="0"/>
              <a:t>Sett inn bilde</a:t>
            </a:r>
            <a:endParaRPr lang="nb-NO" noProof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027464" y="6392583"/>
            <a:ext cx="1101152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fld id="{02796935-E44B-8045-8747-7F9C2DFF7F3C}" type="datetime1">
              <a:rPr lang="nb-NO" noProof="0" smtClean="0"/>
              <a:t>29.11.2017</a:t>
            </a:fld>
            <a:endParaRPr lang="nb-NO" noProof="0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6392583"/>
            <a:ext cx="50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fld id="{54FB0036-210A-0943-BE10-F8F2163522A6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cxnSp>
        <p:nvCxnSpPr>
          <p:cNvPr id="12" name="Straight Connector 12"/>
          <p:cNvCxnSpPr/>
          <p:nvPr userDrawn="1"/>
        </p:nvCxnSpPr>
        <p:spPr>
          <a:xfrm>
            <a:off x="8191500" y="6392583"/>
            <a:ext cx="0" cy="360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6268" y="6392583"/>
            <a:ext cx="5571197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06363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027464" y="6392583"/>
            <a:ext cx="1101152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fld id="{D7656DF3-E904-724B-8B98-C3944780835D}" type="datetime1">
              <a:rPr lang="nb-NO" noProof="0" smtClean="0"/>
              <a:t>29.11.2017</a:t>
            </a:fld>
            <a:endParaRPr lang="nb-NO" noProof="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6392583"/>
            <a:ext cx="50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fld id="{54FB0036-210A-0943-BE10-F8F2163522A6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cxnSp>
        <p:nvCxnSpPr>
          <p:cNvPr id="11" name="Straight Connector 12"/>
          <p:cNvCxnSpPr/>
          <p:nvPr userDrawn="1"/>
        </p:nvCxnSpPr>
        <p:spPr>
          <a:xfrm>
            <a:off x="8191500" y="6392583"/>
            <a:ext cx="0" cy="360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6268" y="6392583"/>
            <a:ext cx="5571197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85282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282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134" r="10694"/>
          <a:stretch/>
        </p:blipFill>
        <p:spPr>
          <a:xfrm rot="10800000">
            <a:off x="-10223" y="-1"/>
            <a:ext cx="9190735" cy="685800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457200" y="6264000"/>
            <a:ext cx="8242300" cy="72000"/>
          </a:xfrm>
          <a:prstGeom prst="rect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 noProof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57200" y="2873376"/>
            <a:ext cx="82423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b-NO" noProof="0" smtClean="0"/>
              <a:t>Klikk for å redigere tittelstil</a:t>
            </a:r>
            <a:endParaRPr lang="nb-NO" noProof="0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457200" y="4425949"/>
            <a:ext cx="82423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smtClean="0"/>
              <a:t>Klikk for å redigere undertittelstil i malen</a:t>
            </a:r>
            <a:endParaRPr lang="nb-NO" noProof="0"/>
          </a:p>
        </p:txBody>
      </p:sp>
      <p:sp>
        <p:nvSpPr>
          <p:cNvPr id="19" name="Rectangle 18"/>
          <p:cNvSpPr/>
          <p:nvPr userDrawn="1"/>
        </p:nvSpPr>
        <p:spPr>
          <a:xfrm>
            <a:off x="457200" y="1807600"/>
            <a:ext cx="8242300" cy="72000"/>
          </a:xfrm>
          <a:prstGeom prst="rect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 noProof="0"/>
          </a:p>
        </p:txBody>
      </p:sp>
      <p:pic>
        <p:nvPicPr>
          <p:cNvPr id="12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7021" y="324056"/>
            <a:ext cx="1094537" cy="123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92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/skilleark_sko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134" r="10694"/>
          <a:stretch/>
        </p:blipFill>
        <p:spPr>
          <a:xfrm rot="10800000">
            <a:off x="-10223" y="-1"/>
            <a:ext cx="9190735" cy="685800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457200" y="6273915"/>
            <a:ext cx="8242300" cy="72000"/>
          </a:xfrm>
          <a:prstGeom prst="rect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 noProof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873376"/>
            <a:ext cx="8242300" cy="1470025"/>
          </a:xfrm>
        </p:spPr>
        <p:txBody>
          <a:bodyPr/>
          <a:lstStyle>
            <a:lvl1pPr algn="ctr">
              <a:defRPr cap="none">
                <a:solidFill>
                  <a:schemeClr val="bg1"/>
                </a:solidFill>
              </a:defRPr>
            </a:lvl1pPr>
          </a:lstStyle>
          <a:p>
            <a:r>
              <a:rPr lang="nb-NO" noProof="0" dirty="0" smtClean="0"/>
              <a:t>Klikk for å redigere tittelstil</a:t>
            </a:r>
            <a:endParaRPr lang="nb-NO" noProof="0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457200" y="4425949"/>
            <a:ext cx="82423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smtClean="0"/>
              <a:t>Klikk for å redigere undertittelstil i malen</a:t>
            </a:r>
            <a:endParaRPr lang="nb-NO" noProof="0"/>
          </a:p>
        </p:txBody>
      </p:sp>
      <p:sp>
        <p:nvSpPr>
          <p:cNvPr id="19" name="Rectangle 18"/>
          <p:cNvSpPr/>
          <p:nvPr userDrawn="1"/>
        </p:nvSpPr>
        <p:spPr>
          <a:xfrm>
            <a:off x="457200" y="1807600"/>
            <a:ext cx="8242300" cy="72000"/>
          </a:xfrm>
          <a:prstGeom prst="rect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 noProof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7021" y="324056"/>
            <a:ext cx="1094537" cy="123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41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94653-11AD-45AF-9752-62E72F12DC44}" type="slidenum">
              <a:rPr lang="fr-FR" altLang="nb-NO"/>
              <a:pPr>
                <a:defRPr/>
              </a:pPr>
              <a:t>‹#›</a:t>
            </a:fld>
            <a:endParaRPr lang="fr-FR" altLang="nb-NO"/>
          </a:p>
        </p:txBody>
      </p:sp>
    </p:spTree>
    <p:extLst>
      <p:ext uri="{BB962C8B-B14F-4D97-AF65-F5344CB8AC3E}">
        <p14:creationId xmlns:p14="http://schemas.microsoft.com/office/powerpoint/2010/main" val="15362886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6324600" cy="6858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910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910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23361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87AD-AF15-40DC-9624-064548D60E34}" type="datetimeFigureOut">
              <a:rPr lang="nb-NO" smtClean="0"/>
              <a:t>29.11.2017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883C-6755-470C-BC4F-888D1AC91B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6327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smtClean="0"/>
              <a:t>Klikk for å redigere tittelstil</a:t>
            </a:r>
            <a:endParaRPr lang="nb-NO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559984"/>
            <a:ext cx="8229600" cy="4704016"/>
          </a:xfrm>
        </p:spPr>
        <p:txBody>
          <a:bodyPr/>
          <a:lstStyle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027464" y="6392583"/>
            <a:ext cx="1101152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fld id="{82623CDF-871A-7A4B-ADAD-F3A22122796F}" type="datetime1">
              <a:rPr lang="nb-NO" noProof="0" smtClean="0"/>
              <a:t>29.11.2017</a:t>
            </a:fld>
            <a:endParaRPr lang="nb-NO" noProof="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6392583"/>
            <a:ext cx="50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fld id="{54FB0036-210A-0943-BE10-F8F2163522A6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cxnSp>
        <p:nvCxnSpPr>
          <p:cNvPr id="10" name="Straight Connector 12"/>
          <p:cNvCxnSpPr/>
          <p:nvPr userDrawn="1"/>
        </p:nvCxnSpPr>
        <p:spPr>
          <a:xfrm>
            <a:off x="8191500" y="6392583"/>
            <a:ext cx="0" cy="360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6268" y="6392583"/>
            <a:ext cx="5571197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13714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2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smtClean="0"/>
              <a:t>Klikk for å redigere tittelstil</a:t>
            </a:r>
            <a:endParaRPr lang="nb-NO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559984"/>
            <a:ext cx="3949700" cy="4698869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749800" y="1559984"/>
            <a:ext cx="3949700" cy="4698869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027464" y="6392583"/>
            <a:ext cx="1101152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fld id="{56EB4621-7CFB-7C45-B837-7E4522EB6071}" type="datetime1">
              <a:rPr lang="nb-NO" noProof="0" smtClean="0"/>
              <a:t>29.11.2017</a:t>
            </a:fld>
            <a:endParaRPr lang="nb-NO" noProof="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6392583"/>
            <a:ext cx="50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fld id="{54FB0036-210A-0943-BE10-F8F2163522A6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cxnSp>
        <p:nvCxnSpPr>
          <p:cNvPr id="15" name="Straight Connector 12"/>
          <p:cNvCxnSpPr/>
          <p:nvPr userDrawn="1"/>
        </p:nvCxnSpPr>
        <p:spPr>
          <a:xfrm>
            <a:off x="8191500" y="6392583"/>
            <a:ext cx="0" cy="360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6268" y="6392583"/>
            <a:ext cx="5571197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01601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noProof="0" smtClean="0"/>
              <a:t>Klikk for å redigere tittelstil</a:t>
            </a:r>
            <a:endParaRPr lang="nb-NO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3866"/>
            <a:ext cx="3960000" cy="641349"/>
          </a:xfrm>
        </p:spPr>
        <p:txBody>
          <a:bodyPr anchor="b">
            <a:normAutofit/>
          </a:bodyPr>
          <a:lstStyle>
            <a:lvl1pPr marL="0" indent="0">
              <a:buNone/>
              <a:defRPr sz="2667" b="1">
                <a:latin typeface="+mj-lt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nb-NO" noProof="0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2883"/>
            <a:ext cx="3960000" cy="3885971"/>
          </a:xfrm>
        </p:spPr>
        <p:txBody>
          <a:bodyPr>
            <a:normAutofit/>
          </a:bodyPr>
          <a:lstStyle>
            <a:lvl1pPr>
              <a:defRPr sz="2667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1867">
                <a:latin typeface="+mn-lt"/>
              </a:defRPr>
            </a:lvl3pPr>
            <a:lvl4pPr>
              <a:defRPr sz="1867">
                <a:latin typeface="+mn-lt"/>
              </a:defRPr>
            </a:lvl4pPr>
            <a:lvl5pPr>
              <a:defRPr sz="1867">
                <a:latin typeface="+mn-lt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563866"/>
            <a:ext cx="3962400" cy="641349"/>
          </a:xfrm>
        </p:spPr>
        <p:txBody>
          <a:bodyPr anchor="b">
            <a:normAutofit/>
          </a:bodyPr>
          <a:lstStyle>
            <a:lvl1pPr marL="0" indent="0">
              <a:buNone/>
              <a:defRPr sz="2667" b="1">
                <a:latin typeface="+mj-lt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nb-NO" noProof="0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372883"/>
            <a:ext cx="3962400" cy="3885971"/>
          </a:xfrm>
        </p:spPr>
        <p:txBody>
          <a:bodyPr>
            <a:normAutofit/>
          </a:bodyPr>
          <a:lstStyle>
            <a:lvl1pPr>
              <a:defRPr sz="2667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1867">
                <a:latin typeface="+mn-lt"/>
              </a:defRPr>
            </a:lvl3pPr>
            <a:lvl4pPr>
              <a:defRPr sz="1867">
                <a:latin typeface="+mn-lt"/>
              </a:defRPr>
            </a:lvl4pPr>
            <a:lvl5pPr>
              <a:defRPr sz="1867">
                <a:latin typeface="+mn-lt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7027464" y="6392583"/>
            <a:ext cx="1101152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fld id="{C6BCDDBB-AC07-4B4D-8EF1-6A9B9157FD0B}" type="datetime1">
              <a:rPr lang="nb-NO" noProof="0" smtClean="0"/>
              <a:t>29.11.2017</a:t>
            </a:fld>
            <a:endParaRPr lang="nb-NO" noProof="0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1500" y="6392583"/>
            <a:ext cx="50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fld id="{54FB0036-210A-0943-BE10-F8F2163522A6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cxnSp>
        <p:nvCxnSpPr>
          <p:cNvPr id="17" name="Straight Connector 12"/>
          <p:cNvCxnSpPr/>
          <p:nvPr userDrawn="1"/>
        </p:nvCxnSpPr>
        <p:spPr>
          <a:xfrm>
            <a:off x="8191500" y="6392583"/>
            <a:ext cx="0" cy="360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456268" y="6392583"/>
            <a:ext cx="5571197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40372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object el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smtClean="0"/>
              <a:t>Klikk for å redigere tittelstil</a:t>
            </a:r>
            <a:endParaRPr lang="nb-NO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9900" y="1559984"/>
            <a:ext cx="8216900" cy="4708773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b-NO" noProof="0" smtClean="0"/>
              <a:t>Sett inn object</a:t>
            </a:r>
            <a:endParaRPr lang="nb-NO" noProof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027464" y="6392583"/>
            <a:ext cx="1101152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fld id="{2D3D5BA2-17DE-944E-B001-053B35C6523A}" type="datetime1">
              <a:rPr lang="nb-NO" noProof="0" smtClean="0"/>
              <a:t>29.11.2017</a:t>
            </a:fld>
            <a:endParaRPr lang="nb-NO" noProof="0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6392583"/>
            <a:ext cx="50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fld id="{54FB0036-210A-0943-BE10-F8F2163522A6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cxnSp>
        <p:nvCxnSpPr>
          <p:cNvPr id="14" name="Straight Connector 12"/>
          <p:cNvCxnSpPr/>
          <p:nvPr userDrawn="1"/>
        </p:nvCxnSpPr>
        <p:spPr>
          <a:xfrm>
            <a:off x="8191500" y="6392583"/>
            <a:ext cx="0" cy="360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6268" y="6392583"/>
            <a:ext cx="5571197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28701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/skilleark_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49" r="12371"/>
          <a:stretch/>
        </p:blipFill>
        <p:spPr>
          <a:xfrm>
            <a:off x="-36512" y="0"/>
            <a:ext cx="9289032" cy="68428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7021" y="324056"/>
            <a:ext cx="1094537" cy="123273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457200" y="6264000"/>
            <a:ext cx="8242300" cy="72000"/>
          </a:xfrm>
          <a:prstGeom prst="rect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 noProof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57200" y="2873376"/>
            <a:ext cx="82423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nb-NO" noProof="0" smtClean="0"/>
              <a:t>Klikk for å redigere tittelstil</a:t>
            </a:r>
            <a:endParaRPr lang="nb-NO" noProof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57200" y="4425949"/>
            <a:ext cx="82423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smtClean="0"/>
              <a:t>Klikk for å redigere undertittelstil i malen</a:t>
            </a:r>
            <a:endParaRPr lang="nb-NO" noProof="0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57200" y="1807600"/>
            <a:ext cx="8242300" cy="72000"/>
          </a:xfrm>
          <a:prstGeom prst="rect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 noProof="0"/>
          </a:p>
        </p:txBody>
      </p:sp>
    </p:spTree>
    <p:extLst>
      <p:ext uri="{BB962C8B-B14F-4D97-AF65-F5344CB8AC3E}">
        <p14:creationId xmlns:p14="http://schemas.microsoft.com/office/powerpoint/2010/main" val="196094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/skilleark_fj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271" r="8940"/>
          <a:stretch/>
        </p:blipFill>
        <p:spPr>
          <a:xfrm>
            <a:off x="-36512" y="-1"/>
            <a:ext cx="9217024" cy="684288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457200" y="6264000"/>
            <a:ext cx="8242300" cy="72000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 noProof="0" dirty="0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457200" y="2873376"/>
            <a:ext cx="82423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b-NO" noProof="0" smtClean="0"/>
              <a:t>Klikk for å redigere tittelstil</a:t>
            </a:r>
            <a:endParaRPr lang="nb-NO" noProof="0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57200" y="4425949"/>
            <a:ext cx="82423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smtClean="0"/>
              <a:t>Klikk for å redigere undertittelstil i malen</a:t>
            </a:r>
            <a:endParaRPr lang="nb-NO" noProof="0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457200" y="1807600"/>
            <a:ext cx="8242300" cy="72000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 noProof="0" dirty="0"/>
          </a:p>
        </p:txBody>
      </p:sp>
      <p:pic>
        <p:nvPicPr>
          <p:cNvPr id="10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7021" y="324056"/>
            <a:ext cx="1094537" cy="123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54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/skilleark_m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270" r="8940"/>
          <a:stretch/>
        </p:blipFill>
        <p:spPr>
          <a:xfrm>
            <a:off x="-36512" y="8314"/>
            <a:ext cx="9217024" cy="684288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57200" y="2873376"/>
            <a:ext cx="82423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nb-NO" noProof="0" smtClean="0"/>
              <a:t>Klikk for å redigere tittelstil</a:t>
            </a:r>
            <a:endParaRPr lang="nb-NO" noProof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57200" y="4425949"/>
            <a:ext cx="82423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smtClean="0"/>
              <a:t>Klikk for å redigere undertittelstil i malen</a:t>
            </a:r>
            <a:endParaRPr lang="nb-NO" noProof="0"/>
          </a:p>
        </p:txBody>
      </p:sp>
      <p:sp>
        <p:nvSpPr>
          <p:cNvPr id="14" name="Rectangle 13"/>
          <p:cNvSpPr/>
          <p:nvPr userDrawn="1"/>
        </p:nvSpPr>
        <p:spPr>
          <a:xfrm>
            <a:off x="457200" y="6264000"/>
            <a:ext cx="8242300" cy="72000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 noProof="0"/>
          </a:p>
        </p:txBody>
      </p:sp>
      <p:sp>
        <p:nvSpPr>
          <p:cNvPr id="18" name="Rectangle 17"/>
          <p:cNvSpPr/>
          <p:nvPr userDrawn="1"/>
        </p:nvSpPr>
        <p:spPr>
          <a:xfrm>
            <a:off x="457200" y="1807600"/>
            <a:ext cx="8242300" cy="72000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 noProof="0"/>
          </a:p>
        </p:txBody>
      </p:sp>
      <p:pic>
        <p:nvPicPr>
          <p:cNvPr id="11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7021" y="324056"/>
            <a:ext cx="1094537" cy="123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54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9902" y="292101"/>
            <a:ext cx="8229599" cy="1024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noProof="0" dirty="0" smtClean="0"/>
              <a:t>Klikk for å redigere tittelstil</a:t>
            </a:r>
            <a:endParaRPr lang="nb-NO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9900" y="1559985"/>
            <a:ext cx="8229600" cy="47040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text</a:t>
            </a:r>
            <a:r>
              <a:rPr lang="nb-NO" noProof="0" dirty="0" smtClean="0"/>
              <a:t> styles</a:t>
            </a:r>
          </a:p>
          <a:p>
            <a:pPr lvl="1"/>
            <a:r>
              <a:rPr lang="nb-NO" noProof="0" dirty="0" smtClean="0"/>
              <a:t>Second </a:t>
            </a:r>
            <a:r>
              <a:rPr lang="nb-NO" noProof="0" dirty="0" err="1" smtClean="0"/>
              <a:t>level</a:t>
            </a:r>
            <a:endParaRPr lang="nb-NO" noProof="0" dirty="0" smtClean="0"/>
          </a:p>
          <a:p>
            <a:pPr lvl="2"/>
            <a:r>
              <a:rPr lang="nb-NO" noProof="0" dirty="0" smtClean="0"/>
              <a:t>Third </a:t>
            </a:r>
            <a:r>
              <a:rPr lang="nb-NO" noProof="0" dirty="0" err="1" smtClean="0"/>
              <a:t>level</a:t>
            </a:r>
            <a:endParaRPr lang="nb-NO" noProof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27464" y="6392583"/>
            <a:ext cx="1101152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fld id="{EC698207-E588-2C4D-8DF2-E47A8E6D9BA1}" type="datetime1">
              <a:rPr lang="nb-NO" noProof="0" smtClean="0"/>
              <a:t>29.11.2017</a:t>
            </a:fld>
            <a:endParaRPr lang="nb-NO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6392583"/>
            <a:ext cx="50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fld id="{54FB0036-210A-0943-BE10-F8F2163522A6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57200" y="6264012"/>
            <a:ext cx="8242300" cy="7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949" y="6425179"/>
            <a:ext cx="813713" cy="287193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8191500" y="6392583"/>
            <a:ext cx="0" cy="360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6268" y="6392583"/>
            <a:ext cx="5571197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740122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0" r:id="rId3"/>
    <p:sldLayoutId id="2147483672" r:id="rId4"/>
    <p:sldLayoutId id="2147483678" r:id="rId5"/>
    <p:sldLayoutId id="2147483665" r:id="rId6"/>
    <p:sldLayoutId id="2147483660" r:id="rId7"/>
    <p:sldLayoutId id="2147483661" r:id="rId8"/>
    <p:sldLayoutId id="2147483662" r:id="rId9"/>
    <p:sldLayoutId id="2147483663" r:id="rId10"/>
    <p:sldLayoutId id="2147483666" r:id="rId11"/>
    <p:sldLayoutId id="2147483667" r:id="rId12"/>
    <p:sldLayoutId id="2147483668" r:id="rId13"/>
    <p:sldLayoutId id="2147483669" r:id="rId14"/>
    <p:sldLayoutId id="2147483682" r:id="rId15"/>
    <p:sldLayoutId id="2147483655" r:id="rId16"/>
    <p:sldLayoutId id="2147483679" r:id="rId17"/>
    <p:sldLayoutId id="2147483680" r:id="rId18"/>
    <p:sldLayoutId id="2147483681" r:id="rId19"/>
    <p:sldLayoutId id="2147483683" r:id="rId20"/>
    <p:sldLayoutId id="2147483684" r:id="rId21"/>
    <p:sldLayoutId id="2147483685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609585" rtl="0" eaLnBrk="1" latinLnBrk="0" hangingPunct="1">
        <a:lnSpc>
          <a:spcPts val="4533"/>
        </a:lnSpc>
        <a:spcBef>
          <a:spcPct val="0"/>
        </a:spcBef>
        <a:buNone/>
        <a:defRPr sz="3733" kern="1400" cap="none" spc="133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42" indent="-361942" algn="l" defTabSz="609585" rtl="0" eaLnBrk="1" latinLnBrk="0" hangingPunct="1">
        <a:spcBef>
          <a:spcPts val="800"/>
        </a:spcBef>
        <a:buFont typeface="Lucida Grande"/>
        <a:buChar char="–"/>
        <a:defRPr sz="2667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ts val="800"/>
        </a:spcBef>
        <a:buFont typeface="Arial Bold"/>
        <a:buChar char="–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ts val="800"/>
        </a:spcBef>
        <a:buFont typeface="Arial"/>
        <a:buChar char="•"/>
        <a:defRPr sz="1867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1867" b="0" i="0" kern="1200">
          <a:solidFill>
            <a:schemeClr val="tx1"/>
          </a:solidFill>
          <a:latin typeface="Georgia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1867" b="0" i="0" kern="1200">
          <a:solidFill>
            <a:schemeClr val="tx1"/>
          </a:solidFill>
          <a:latin typeface="Georgia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57200" y="2492896"/>
            <a:ext cx="8242300" cy="1470025"/>
          </a:xfrm>
        </p:spPr>
        <p:txBody>
          <a:bodyPr>
            <a:normAutofit/>
          </a:bodyPr>
          <a:lstStyle/>
          <a:p>
            <a:r>
              <a:rPr lang="nb-NO" dirty="0" smtClean="0"/>
              <a:t>Artsrike beiter gir unik produktkvalitet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sz="2000" dirty="0" smtClean="0"/>
              <a:t>Hanne Sickel</a:t>
            </a:r>
          </a:p>
          <a:p>
            <a:endParaRPr lang="nb-NO" sz="2000" dirty="0"/>
          </a:p>
          <a:p>
            <a:endParaRPr lang="nb-NO" sz="2000" dirty="0"/>
          </a:p>
          <a:p>
            <a:r>
              <a:rPr lang="nb-NO" sz="2400" dirty="0" err="1" smtClean="0"/>
              <a:t>Austkil</a:t>
            </a:r>
            <a:r>
              <a:rPr lang="nb-NO" sz="2400" dirty="0" smtClean="0"/>
              <a:t>, Stjørdal 29. november 2017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11225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6324600" cy="685800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Fjellplanter er tilpasset et </a:t>
            </a:r>
            <a:br>
              <a:rPr lang="nb-NO" dirty="0" smtClean="0"/>
            </a:br>
            <a:r>
              <a:rPr lang="nb-NO" dirty="0" smtClean="0"/>
              <a:t>liv i ”barskt klima”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323528" y="1470248"/>
            <a:ext cx="5544616" cy="3902968"/>
          </a:xfrm>
        </p:spPr>
        <p:txBody>
          <a:bodyPr>
            <a:normAutofit fontScale="92500"/>
          </a:bodyPr>
          <a:lstStyle/>
          <a:p>
            <a:r>
              <a:rPr lang="nb-NO" dirty="0" smtClean="0"/>
              <a:t>Kort vekstsesong      rask reproduksjon</a:t>
            </a:r>
          </a:p>
          <a:p>
            <a:r>
              <a:rPr lang="nb-NO" dirty="0" smtClean="0"/>
              <a:t>Fjellplanter har fysiologiske og kjemiske egenskaper som:</a:t>
            </a:r>
          </a:p>
          <a:p>
            <a:pPr lvl="1"/>
            <a:r>
              <a:rPr lang="nb-NO" dirty="0" smtClean="0"/>
              <a:t>Beskytter mot sterk lysinnstråling (UV) </a:t>
            </a:r>
          </a:p>
          <a:p>
            <a:pPr lvl="1"/>
            <a:r>
              <a:rPr lang="nb-NO" dirty="0" smtClean="0"/>
              <a:t>Beskytter mot vind- og frostskader </a:t>
            </a:r>
          </a:p>
          <a:p>
            <a:pPr lvl="1"/>
            <a:r>
              <a:rPr lang="nb-NO" dirty="0" smtClean="0"/>
              <a:t>Beskytter mot insektangrep og soppangrep</a:t>
            </a:r>
          </a:p>
          <a:p>
            <a:pPr lvl="1"/>
            <a:r>
              <a:rPr lang="nb-NO" dirty="0" smtClean="0"/>
              <a:t>«Fanger varme»</a:t>
            </a:r>
          </a:p>
          <a:p>
            <a:pPr lvl="1">
              <a:buNone/>
            </a:pPr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8" name="Plassholder for innhold 7" descr="IMG_8006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4168" y="1268760"/>
            <a:ext cx="2736304" cy="4732582"/>
          </a:xfrm>
        </p:spPr>
      </p:pic>
      <p:sp>
        <p:nvSpPr>
          <p:cNvPr id="9" name="TekstSylinder 8"/>
          <p:cNvSpPr txBox="1"/>
          <p:nvPr/>
        </p:nvSpPr>
        <p:spPr>
          <a:xfrm>
            <a:off x="6084168" y="5373216"/>
            <a:ext cx="1859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smtClean="0">
                <a:solidFill>
                  <a:schemeClr val="bg1"/>
                </a:solidFill>
              </a:rPr>
              <a:t>Seterfrytle</a:t>
            </a:r>
          </a:p>
          <a:p>
            <a:r>
              <a:rPr lang="nb-NO" sz="1600" dirty="0" smtClean="0">
                <a:solidFill>
                  <a:schemeClr val="bg1"/>
                </a:solidFill>
              </a:rPr>
              <a:t>Foto: U. Falkdalen</a:t>
            </a:r>
            <a:endParaRPr lang="nb-NO" sz="1600" dirty="0">
              <a:solidFill>
                <a:schemeClr val="bg1"/>
              </a:solidFill>
            </a:endParaRPr>
          </a:p>
        </p:txBody>
      </p:sp>
      <p:cxnSp>
        <p:nvCxnSpPr>
          <p:cNvPr id="5" name="Rett pil 4"/>
          <p:cNvCxnSpPr/>
          <p:nvPr/>
        </p:nvCxnSpPr>
        <p:spPr bwMode="auto">
          <a:xfrm>
            <a:off x="2987824" y="1700808"/>
            <a:ext cx="28803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24945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6912768" cy="685800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Fjellplanter kan ha høyt innhold av: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467544" y="1459523"/>
            <a:ext cx="4896544" cy="4345741"/>
          </a:xfrm>
        </p:spPr>
        <p:txBody>
          <a:bodyPr/>
          <a:lstStyle/>
          <a:p>
            <a:r>
              <a:rPr lang="nb-NO" sz="2200" dirty="0" smtClean="0"/>
              <a:t>Fargestoffer (</a:t>
            </a:r>
            <a:r>
              <a:rPr lang="nb-NO" sz="2200" dirty="0" err="1" smtClean="0"/>
              <a:t>karotenoider</a:t>
            </a:r>
            <a:r>
              <a:rPr lang="nb-NO" sz="2200" dirty="0" smtClean="0"/>
              <a:t>, </a:t>
            </a:r>
            <a:r>
              <a:rPr lang="nb-NO" sz="2200" dirty="0" err="1" smtClean="0"/>
              <a:t>antocyaniner</a:t>
            </a:r>
            <a:r>
              <a:rPr lang="nb-NO" sz="2200" dirty="0" smtClean="0"/>
              <a:t>): beskytter mot UV, fanger varme, er antioksidanter</a:t>
            </a:r>
          </a:p>
          <a:p>
            <a:r>
              <a:rPr lang="nb-NO" sz="2200" dirty="0" smtClean="0"/>
              <a:t>Umettede fettsyrer i kloroplastene: har lavt frysepunkt, beskytter mot frostskader, opprettholder membranfunksjoner</a:t>
            </a:r>
          </a:p>
          <a:p>
            <a:r>
              <a:rPr lang="nb-NO" sz="2200" dirty="0" err="1" smtClean="0"/>
              <a:t>Vit</a:t>
            </a:r>
            <a:r>
              <a:rPr lang="nb-NO" sz="2200" dirty="0" smtClean="0"/>
              <a:t> C og </a:t>
            </a:r>
            <a:r>
              <a:rPr lang="nb-NO" sz="2200" dirty="0" err="1" smtClean="0"/>
              <a:t>Vit</a:t>
            </a:r>
            <a:r>
              <a:rPr lang="nb-NO" sz="2200" dirty="0" smtClean="0"/>
              <a:t> E: er antioksidanter, opprettholder membranfunksjoner i </a:t>
            </a:r>
            <a:r>
              <a:rPr lang="nb-NO" sz="2200" dirty="0" err="1" smtClean="0"/>
              <a:t>kloroplastene</a:t>
            </a:r>
            <a:r>
              <a:rPr lang="nb-NO" sz="2200" dirty="0" smtClean="0"/>
              <a:t> (</a:t>
            </a:r>
            <a:r>
              <a:rPr lang="nb-NO" sz="2200" dirty="0" err="1" smtClean="0"/>
              <a:t>vit</a:t>
            </a:r>
            <a:r>
              <a:rPr lang="nb-NO" sz="2200" dirty="0" smtClean="0"/>
              <a:t> E)</a:t>
            </a:r>
          </a:p>
          <a:p>
            <a:endParaRPr lang="nb-NO" sz="2200" dirty="0"/>
          </a:p>
        </p:txBody>
      </p:sp>
      <p:pic>
        <p:nvPicPr>
          <p:cNvPr id="13" name="Plassholder for innhold 12" descr="IMGP0483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124744"/>
            <a:ext cx="3096344" cy="4660476"/>
          </a:xfrm>
        </p:spPr>
      </p:pic>
      <p:sp>
        <p:nvSpPr>
          <p:cNvPr id="14" name="TekstSylinder 13"/>
          <p:cNvSpPr txBox="1"/>
          <p:nvPr/>
        </p:nvSpPr>
        <p:spPr>
          <a:xfrm>
            <a:off x="5796136" y="5373216"/>
            <a:ext cx="9589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smtClean="0">
                <a:solidFill>
                  <a:schemeClr val="bg1"/>
                </a:solidFill>
              </a:rPr>
              <a:t>Snøsøte</a:t>
            </a:r>
            <a:endParaRPr lang="nb-NO" sz="1600" dirty="0">
              <a:solidFill>
                <a:schemeClr val="bg1"/>
              </a:solidFill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1055332" y="5877764"/>
            <a:ext cx="76931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smtClean="0"/>
              <a:t>Kilder: </a:t>
            </a:r>
            <a:r>
              <a:rPr lang="nb-NO" sz="1600" dirty="0" err="1" smtClean="0"/>
              <a:t>Lütz</a:t>
            </a:r>
            <a:r>
              <a:rPr lang="nb-NO" sz="1600" dirty="0" smtClean="0"/>
              <a:t> 2010, </a:t>
            </a:r>
            <a:r>
              <a:rPr lang="nb-NO" sz="1600" dirty="0" err="1" smtClean="0"/>
              <a:t>Bilger</a:t>
            </a:r>
            <a:r>
              <a:rPr lang="nb-NO" sz="1600" dirty="0" smtClean="0"/>
              <a:t> m.fl. 2007, Bertrand &amp; </a:t>
            </a:r>
            <a:r>
              <a:rPr lang="nb-NO" sz="1600" dirty="0" err="1" smtClean="0"/>
              <a:t>Costonguay</a:t>
            </a:r>
            <a:r>
              <a:rPr lang="nb-NO" sz="1600" dirty="0" smtClean="0"/>
              <a:t> 2003; Lag m.fl. 1991 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389681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>
            <a:graphicFrameLocks/>
          </p:cNvGraphicFramePr>
          <p:nvPr>
            <p:extLst/>
          </p:nvPr>
        </p:nvGraphicFramePr>
        <p:xfrm>
          <a:off x="4427984" y="1700808"/>
          <a:ext cx="4536504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Plassholder for tekst 3"/>
          <p:cNvSpPr>
            <a:spLocks noGrp="1"/>
          </p:cNvSpPr>
          <p:nvPr>
            <p:ph type="body" sz="quarter" idx="3"/>
          </p:nvPr>
        </p:nvSpPr>
        <p:spPr>
          <a:xfrm>
            <a:off x="107504" y="188640"/>
            <a:ext cx="7344816" cy="11874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nb-NO" sz="3200" b="0" dirty="0" smtClean="0"/>
              <a:t>Innholdet av Vitamin E i beiteplanter fra Valdres og Hallingdal</a:t>
            </a:r>
          </a:p>
        </p:txBody>
      </p:sp>
      <p:pic>
        <p:nvPicPr>
          <p:cNvPr id="9" name="Picture 1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502" y="1412776"/>
            <a:ext cx="4335813" cy="50405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kstSylinder 9"/>
          <p:cNvSpPr txBox="1"/>
          <p:nvPr/>
        </p:nvSpPr>
        <p:spPr>
          <a:xfrm>
            <a:off x="5004048" y="5226513"/>
            <a:ext cx="34612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rgbClr val="FF0000"/>
                </a:solidFill>
              </a:rPr>
              <a:t>Overraskende høyt innhold i </a:t>
            </a:r>
          </a:p>
          <a:p>
            <a:r>
              <a:rPr lang="nb-NO" sz="2000" dirty="0" smtClean="0">
                <a:solidFill>
                  <a:srgbClr val="FF0000"/>
                </a:solidFill>
              </a:rPr>
              <a:t>urter, starr og vier!!</a:t>
            </a:r>
            <a:endParaRPr lang="nb-NO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96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332656"/>
            <a:ext cx="6984776" cy="685800"/>
          </a:xfrm>
        </p:spPr>
        <p:txBody>
          <a:bodyPr>
            <a:noAutofit/>
          </a:bodyPr>
          <a:lstStyle/>
          <a:p>
            <a:r>
              <a:rPr lang="nb-NO" sz="3600" dirty="0" smtClean="0"/>
              <a:t>Fjellplanter kan også ha høyt innhold av terpener og fenoler</a:t>
            </a:r>
            <a:endParaRPr lang="nb-NO" sz="360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251520" y="1844824"/>
            <a:ext cx="4752528" cy="4176464"/>
          </a:xfrm>
        </p:spPr>
        <p:txBody>
          <a:bodyPr>
            <a:normAutofit/>
          </a:bodyPr>
          <a:lstStyle/>
          <a:p>
            <a:r>
              <a:rPr lang="en-GB" dirty="0" err="1" smtClean="0"/>
              <a:t>Dette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smtClean="0"/>
              <a:t> store </a:t>
            </a:r>
            <a:r>
              <a:rPr lang="en-GB" dirty="0" err="1" smtClean="0"/>
              <a:t>grupper</a:t>
            </a:r>
            <a:r>
              <a:rPr lang="en-GB" dirty="0" smtClean="0"/>
              <a:t> </a:t>
            </a:r>
            <a:r>
              <a:rPr lang="en-GB" dirty="0" err="1" smtClean="0"/>
              <a:t>fettløselige</a:t>
            </a:r>
            <a:r>
              <a:rPr lang="en-GB" dirty="0" smtClean="0"/>
              <a:t>  </a:t>
            </a:r>
            <a:r>
              <a:rPr lang="en-GB" dirty="0" err="1" smtClean="0"/>
              <a:t>plantestoffer</a:t>
            </a:r>
            <a:endParaRPr lang="en-GB" dirty="0" smtClean="0"/>
          </a:p>
          <a:p>
            <a:r>
              <a:rPr lang="en-GB" dirty="0" err="1" smtClean="0"/>
              <a:t>Forekommer</a:t>
            </a:r>
            <a:r>
              <a:rPr lang="en-GB" dirty="0" smtClean="0"/>
              <a:t> </a:t>
            </a:r>
            <a:r>
              <a:rPr lang="en-GB" dirty="0" err="1" smtClean="0"/>
              <a:t>særlig</a:t>
            </a:r>
            <a:r>
              <a:rPr lang="en-GB" dirty="0" smtClean="0"/>
              <a:t> i </a:t>
            </a:r>
            <a:r>
              <a:rPr lang="en-GB" dirty="0" err="1" smtClean="0"/>
              <a:t>urter</a:t>
            </a:r>
            <a:r>
              <a:rPr lang="en-GB" dirty="0" smtClean="0"/>
              <a:t>, </a:t>
            </a:r>
            <a:r>
              <a:rPr lang="en-GB" dirty="0" err="1" smtClean="0"/>
              <a:t>lyngvekster</a:t>
            </a:r>
            <a:r>
              <a:rPr lang="en-GB" dirty="0" smtClean="0"/>
              <a:t>, busker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trær</a:t>
            </a:r>
            <a:r>
              <a:rPr lang="en-GB" dirty="0" smtClean="0"/>
              <a:t> i </a:t>
            </a:r>
            <a:r>
              <a:rPr lang="en-GB" dirty="0" err="1" smtClean="0"/>
              <a:t>fjellstrøk</a:t>
            </a:r>
            <a:endParaRPr lang="en-GB" dirty="0" smtClean="0"/>
          </a:p>
          <a:p>
            <a:r>
              <a:rPr lang="en-GB" dirty="0" err="1" smtClean="0"/>
              <a:t>Beskytter</a:t>
            </a:r>
            <a:r>
              <a:rPr lang="en-GB" dirty="0" smtClean="0"/>
              <a:t> </a:t>
            </a:r>
            <a:r>
              <a:rPr lang="en-GB" dirty="0" err="1" smtClean="0"/>
              <a:t>planten</a:t>
            </a:r>
            <a:r>
              <a:rPr lang="en-GB" dirty="0" smtClean="0"/>
              <a:t> mot </a:t>
            </a:r>
            <a:r>
              <a:rPr lang="en-GB" dirty="0" err="1" smtClean="0"/>
              <a:t>sopp</a:t>
            </a:r>
            <a:r>
              <a:rPr lang="en-GB" dirty="0" smtClean="0"/>
              <a:t>-, </a:t>
            </a:r>
            <a:r>
              <a:rPr lang="en-GB" dirty="0" err="1" smtClean="0"/>
              <a:t>bakterie</a:t>
            </a:r>
            <a:r>
              <a:rPr lang="en-GB" dirty="0" smtClean="0"/>
              <a:t>-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insektsangrep</a:t>
            </a:r>
            <a:endParaRPr lang="en-GB" dirty="0" smtClean="0"/>
          </a:p>
          <a:p>
            <a:r>
              <a:rPr lang="en-GB" dirty="0" err="1" smtClean="0"/>
              <a:t>Plantefamilie</a:t>
            </a:r>
            <a:r>
              <a:rPr lang="en-GB" dirty="0" smtClean="0"/>
              <a:t>-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artsspesifikke</a:t>
            </a:r>
            <a:r>
              <a:rPr lang="en-GB" dirty="0" smtClean="0"/>
              <a:t> </a:t>
            </a:r>
            <a:r>
              <a:rPr lang="en-GB" dirty="0" err="1" smtClean="0"/>
              <a:t>stoffer</a:t>
            </a:r>
            <a:endParaRPr lang="en-GB" dirty="0" smtClean="0"/>
          </a:p>
        </p:txBody>
      </p:sp>
      <p:pic>
        <p:nvPicPr>
          <p:cNvPr id="5" name="Plassholder for innhold 4" descr="Artsrik beitemark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412776"/>
            <a:ext cx="3571900" cy="4762533"/>
          </a:xfrm>
        </p:spPr>
      </p:pic>
      <p:sp>
        <p:nvSpPr>
          <p:cNvPr id="6" name="TekstSylinder 5"/>
          <p:cNvSpPr txBox="1"/>
          <p:nvPr/>
        </p:nvSpPr>
        <p:spPr>
          <a:xfrm>
            <a:off x="827584" y="5970766"/>
            <a:ext cx="2512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smtClean="0"/>
              <a:t>Kilder: </a:t>
            </a:r>
            <a:r>
              <a:rPr lang="nb-NO" sz="1600" dirty="0" err="1" smtClean="0"/>
              <a:t>Mariaca</a:t>
            </a:r>
            <a:r>
              <a:rPr lang="nb-NO" sz="1600" dirty="0" smtClean="0"/>
              <a:t> m.fl. 1997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256962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Biomarkører</a:t>
            </a:r>
            <a:r>
              <a:rPr lang="nb-NO" dirty="0" smtClean="0"/>
              <a:t> for sporbarhet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 err="1" smtClean="0"/>
              <a:t>Biomarkører</a:t>
            </a:r>
            <a:r>
              <a:rPr lang="nb-NO" dirty="0" smtClean="0"/>
              <a:t> er kjemiske stoffer knyttet til ulike typer fôr som overføres til kjøtt/melk og dermed kan brukes til å fortelle om dyrets diett</a:t>
            </a:r>
          </a:p>
          <a:p>
            <a:r>
              <a:rPr lang="nb-NO" dirty="0" smtClean="0"/>
              <a:t>Ferskt gras er rikt på gulrøde pigmenter av typen karotenoider. Karotenoider forsvinner ved lagring/tørking</a:t>
            </a:r>
          </a:p>
          <a:p>
            <a:r>
              <a:rPr lang="nb-NO" dirty="0" smtClean="0"/>
              <a:t>Mye </a:t>
            </a:r>
            <a:r>
              <a:rPr lang="el-GR" dirty="0" smtClean="0"/>
              <a:t>α</a:t>
            </a:r>
            <a:r>
              <a:rPr lang="nb-NO" dirty="0" smtClean="0"/>
              <a:t>-linolensyre (</a:t>
            </a:r>
            <a:r>
              <a:rPr lang="el-GR" dirty="0" smtClean="0"/>
              <a:t>ω</a:t>
            </a:r>
            <a:r>
              <a:rPr lang="nb-NO" dirty="0" smtClean="0"/>
              <a:t>3) i ferskt gras mens det er mye linolsyre (</a:t>
            </a:r>
            <a:r>
              <a:rPr lang="el-GR" dirty="0" smtClean="0"/>
              <a:t>ω</a:t>
            </a:r>
            <a:r>
              <a:rPr lang="nb-NO" dirty="0" smtClean="0"/>
              <a:t>6) i kornbaserte dietter: et lavt forholdstall </a:t>
            </a:r>
            <a:r>
              <a:rPr lang="el-GR" dirty="0" smtClean="0"/>
              <a:t>ω</a:t>
            </a:r>
            <a:r>
              <a:rPr lang="nb-NO" dirty="0" smtClean="0"/>
              <a:t>6/</a:t>
            </a:r>
            <a:r>
              <a:rPr lang="el-GR" dirty="0" smtClean="0"/>
              <a:t>ω</a:t>
            </a:r>
            <a:r>
              <a:rPr lang="nb-NO" dirty="0" smtClean="0"/>
              <a:t>3 er typisk for beitebaserte produkter</a:t>
            </a:r>
          </a:p>
          <a:p>
            <a:r>
              <a:rPr lang="nb-NO" dirty="0" smtClean="0"/>
              <a:t>Artsrike beiter med mye urter er rike på flyktige stoffer som terpener, </a:t>
            </a:r>
            <a:r>
              <a:rPr lang="nb-NO" dirty="0" err="1" smtClean="0"/>
              <a:t>tanniner</a:t>
            </a:r>
            <a:r>
              <a:rPr lang="nb-NO" dirty="0" smtClean="0"/>
              <a:t> og fenoler. Disse stoffene er plantefamilie- og artsspesifikke. </a:t>
            </a:r>
            <a:r>
              <a:rPr lang="nb-NO" smtClean="0"/>
              <a:t>Stoffene </a:t>
            </a:r>
            <a:r>
              <a:rPr lang="nb-NO" dirty="0" smtClean="0"/>
              <a:t>påvirker antakelig </a:t>
            </a:r>
            <a:r>
              <a:rPr lang="nb-NO" dirty="0" err="1" smtClean="0"/>
              <a:t>biohydrogeneringen</a:t>
            </a:r>
            <a:r>
              <a:rPr lang="nb-NO" dirty="0" smtClean="0"/>
              <a:t> i vomma og kan forhindre omdanning av umettet fett til mettet fett.</a:t>
            </a:r>
          </a:p>
          <a:p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6372200" y="5894668"/>
            <a:ext cx="1398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Prache</a:t>
            </a:r>
            <a:r>
              <a:rPr lang="nb-NO" dirty="0" smtClean="0"/>
              <a:t>  2009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5848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7584" y="1628800"/>
            <a:ext cx="6840760" cy="2002160"/>
          </a:xfrm>
        </p:spPr>
        <p:txBody>
          <a:bodyPr/>
          <a:lstStyle/>
          <a:p>
            <a:r>
              <a:rPr lang="nb-NO" sz="4000" dirty="0" smtClean="0"/>
              <a:t>Fjellplantenes kjemiske egenskaper påvirker melken</a:t>
            </a:r>
            <a:endParaRPr lang="nb-NO" sz="4000" dirty="0"/>
          </a:p>
        </p:txBody>
      </p:sp>
    </p:spTree>
    <p:extLst>
      <p:ext uri="{BB962C8B-B14F-4D97-AF65-F5344CB8AC3E}">
        <p14:creationId xmlns:p14="http://schemas.microsoft.com/office/powerpoint/2010/main" val="341793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>
            <a:graphicFrameLocks/>
          </p:cNvGraphicFramePr>
          <p:nvPr>
            <p:extLst/>
          </p:nvPr>
        </p:nvGraphicFramePr>
        <p:xfrm>
          <a:off x="107504" y="2204864"/>
          <a:ext cx="4008361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Diagram 5"/>
          <p:cNvGraphicFramePr>
            <a:graphicFrameLocks/>
          </p:cNvGraphicFramePr>
          <p:nvPr>
            <p:extLst/>
          </p:nvPr>
        </p:nvGraphicFramePr>
        <p:xfrm>
          <a:off x="4211960" y="2420888"/>
          <a:ext cx="4680520" cy="3267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Fettsyrer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5656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Særskilte kvaliteter ved </a:t>
            </a:r>
            <a:br>
              <a:rPr lang="nb-NO" dirty="0" smtClean="0"/>
            </a:br>
            <a:r>
              <a:rPr lang="nb-NO" dirty="0" smtClean="0"/>
              <a:t>melk fra utmarksbeite i fjellet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11560" y="1844824"/>
            <a:ext cx="7772400" cy="4114800"/>
          </a:xfrm>
        </p:spPr>
        <p:txBody>
          <a:bodyPr>
            <a:normAutofit fontScale="85000" lnSpcReduction="10000"/>
          </a:bodyPr>
          <a:lstStyle/>
          <a:p>
            <a:r>
              <a:rPr lang="nb-NO" dirty="0" smtClean="0"/>
              <a:t>Melken fra fjellbeite var av generelt høy kvalitet (standard kvalitetsmålinger i TINE)</a:t>
            </a:r>
          </a:p>
          <a:p>
            <a:r>
              <a:rPr lang="nb-NO" dirty="0" smtClean="0"/>
              <a:t>Melka hadde ernæringsmessig en </a:t>
            </a:r>
            <a:r>
              <a:rPr lang="nb-NO" dirty="0" err="1" smtClean="0"/>
              <a:t>gunstigere</a:t>
            </a:r>
            <a:r>
              <a:rPr lang="nb-NO" dirty="0" smtClean="0"/>
              <a:t> fettsyresammensetning enn vintermelk og beitemelk generelt</a:t>
            </a:r>
          </a:p>
          <a:p>
            <a:r>
              <a:rPr lang="nb-NO" dirty="0" smtClean="0"/>
              <a:t>Melka hadde et lavt forholdstall mellom </a:t>
            </a:r>
            <a:r>
              <a:rPr lang="el-GR" dirty="0">
                <a:solidFill>
                  <a:srgbClr val="000000"/>
                </a:solidFill>
                <a:cs typeface="Arial" pitchFamily="34" charset="0"/>
              </a:rPr>
              <a:t>ω</a:t>
            </a:r>
            <a:r>
              <a:rPr lang="nb-NO" dirty="0">
                <a:solidFill>
                  <a:srgbClr val="000000"/>
                </a:solidFill>
                <a:cs typeface="Arial" pitchFamily="34" charset="0"/>
              </a:rPr>
              <a:t>6 og </a:t>
            </a:r>
            <a:r>
              <a:rPr lang="el-GR" dirty="0">
                <a:solidFill>
                  <a:srgbClr val="000000"/>
                </a:solidFill>
                <a:cs typeface="Arial" pitchFamily="34" charset="0"/>
              </a:rPr>
              <a:t>ω</a:t>
            </a:r>
            <a:r>
              <a:rPr lang="nb-NO" dirty="0">
                <a:solidFill>
                  <a:srgbClr val="000000"/>
                </a:solidFill>
                <a:cs typeface="Arial" pitchFamily="34" charset="0"/>
              </a:rPr>
              <a:t>3 </a:t>
            </a:r>
            <a:r>
              <a:rPr lang="nb-NO" dirty="0" smtClean="0">
                <a:solidFill>
                  <a:srgbClr val="000000"/>
                </a:solidFill>
                <a:cs typeface="Arial" pitchFamily="34" charset="0"/>
              </a:rPr>
              <a:t>( </a:t>
            </a:r>
            <a:r>
              <a:rPr lang="nb-NO" dirty="0">
                <a:solidFill>
                  <a:srgbClr val="000000"/>
                </a:solidFill>
                <a:cs typeface="Arial" pitchFamily="34" charset="0"/>
              </a:rPr>
              <a:t>ca. 1,8</a:t>
            </a:r>
            <a:r>
              <a:rPr lang="nb-NO" dirty="0" smtClean="0">
                <a:solidFill>
                  <a:srgbClr val="000000"/>
                </a:solidFill>
                <a:cs typeface="Arial" pitchFamily="34" charset="0"/>
              </a:rPr>
              <a:t>) hvilket er gunstig i et helseperspektiv</a:t>
            </a:r>
          </a:p>
          <a:p>
            <a:r>
              <a:rPr lang="nb-NO" dirty="0" smtClean="0">
                <a:solidFill>
                  <a:srgbClr val="000000"/>
                </a:solidFill>
                <a:cs typeface="Arial" pitchFamily="34" charset="0"/>
              </a:rPr>
              <a:t>Melka hadde et høyere innhold av antioksidanter </a:t>
            </a:r>
            <a:r>
              <a:rPr lang="nb-NO" dirty="0" smtClean="0">
                <a:solidFill>
                  <a:srgbClr val="000000"/>
                </a:solidFill>
                <a:cs typeface="Arial" pitchFamily="34" charset="0"/>
              </a:rPr>
              <a:t>(</a:t>
            </a:r>
            <a:r>
              <a:rPr lang="nb-NO" dirty="0" smtClean="0">
                <a:solidFill>
                  <a:srgbClr val="000000"/>
                </a:solidFill>
                <a:cs typeface="Arial" pitchFamily="34" charset="0"/>
              </a:rPr>
              <a:t>vit E og karotenoider) hvilket forhindrer at melka oksiderer og forlenger melkas holdbarhet</a:t>
            </a:r>
          </a:p>
          <a:p>
            <a:r>
              <a:rPr lang="nb-NO" dirty="0" smtClean="0">
                <a:solidFill>
                  <a:srgbClr val="000000"/>
                </a:solidFill>
                <a:cs typeface="Arial" pitchFamily="34" charset="0"/>
              </a:rPr>
              <a:t>Melka hadde et forholdsvis høyt innhold av ulike terpener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1029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b-NO" dirty="0" smtClean="0"/>
              <a:t>Melk fra fjellbeiter kan resultere i meieriprodukter med: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539552" y="1484784"/>
            <a:ext cx="7920880" cy="4680520"/>
          </a:xfrm>
        </p:spPr>
        <p:txBody>
          <a:bodyPr>
            <a:normAutofit fontScale="92500"/>
          </a:bodyPr>
          <a:lstStyle/>
          <a:p>
            <a:r>
              <a:rPr lang="nb-NO" sz="2400" dirty="0" err="1"/>
              <a:t>g</a:t>
            </a:r>
            <a:r>
              <a:rPr lang="nb-NO" sz="2400" dirty="0" err="1" smtClean="0"/>
              <a:t>unstigere</a:t>
            </a:r>
            <a:r>
              <a:rPr lang="nb-NO" sz="2400" dirty="0" smtClean="0"/>
              <a:t> </a:t>
            </a:r>
            <a:r>
              <a:rPr lang="nb-NO" sz="2400" dirty="0"/>
              <a:t>fettsyresammensetning i et helseperspektiv</a:t>
            </a:r>
          </a:p>
          <a:p>
            <a:r>
              <a:rPr lang="nb-NO" sz="2400" dirty="0"/>
              <a:t>h</a:t>
            </a:r>
            <a:r>
              <a:rPr lang="nb-NO" sz="2400" dirty="0" smtClean="0"/>
              <a:t>øyere innhold av antioksidanter</a:t>
            </a:r>
          </a:p>
          <a:p>
            <a:r>
              <a:rPr lang="nb-NO" sz="2400" dirty="0"/>
              <a:t>mykere konsistens</a:t>
            </a:r>
          </a:p>
          <a:p>
            <a:r>
              <a:rPr lang="nb-NO" sz="2400" dirty="0"/>
              <a:t>sterkere </a:t>
            </a:r>
            <a:r>
              <a:rPr lang="nb-NO" sz="2400" dirty="0" smtClean="0"/>
              <a:t>gulfarge</a:t>
            </a:r>
          </a:p>
          <a:p>
            <a:r>
              <a:rPr lang="nb-NO" sz="2400" dirty="0" smtClean="0"/>
              <a:t>særskilte smaksegenskaper: terpener og fenoler kan for eksempel </a:t>
            </a:r>
            <a:r>
              <a:rPr lang="en-GB" sz="2400" dirty="0" err="1" smtClean="0"/>
              <a:t>påvirke</a:t>
            </a:r>
            <a:r>
              <a:rPr lang="en-GB" sz="2400" dirty="0" smtClean="0"/>
              <a:t> </a:t>
            </a:r>
            <a:r>
              <a:rPr lang="en-GB" sz="2400" dirty="0" err="1" smtClean="0"/>
              <a:t>smak</a:t>
            </a:r>
            <a:r>
              <a:rPr lang="en-GB" sz="2400" dirty="0" smtClean="0"/>
              <a:t> </a:t>
            </a:r>
            <a:r>
              <a:rPr lang="en-GB" sz="2400" dirty="0" err="1" smtClean="0"/>
              <a:t>og</a:t>
            </a:r>
            <a:r>
              <a:rPr lang="en-GB" sz="2400" dirty="0" smtClean="0"/>
              <a:t> </a:t>
            </a:r>
            <a:r>
              <a:rPr lang="en-GB" sz="2400" dirty="0" err="1" smtClean="0"/>
              <a:t>smaksutvikling</a:t>
            </a:r>
            <a:r>
              <a:rPr lang="en-GB" sz="2400" dirty="0" smtClean="0"/>
              <a:t> i </a:t>
            </a:r>
            <a:r>
              <a:rPr lang="en-GB" sz="2400" dirty="0" err="1" smtClean="0"/>
              <a:t>meieriprodukter</a:t>
            </a:r>
            <a:r>
              <a:rPr lang="en-GB" sz="2400" dirty="0" smtClean="0"/>
              <a:t> </a:t>
            </a:r>
            <a:r>
              <a:rPr lang="en-GB" sz="2400" dirty="0" err="1" smtClean="0"/>
              <a:t>direkte</a:t>
            </a:r>
            <a:r>
              <a:rPr lang="en-GB" sz="2400" dirty="0" smtClean="0"/>
              <a:t> </a:t>
            </a:r>
            <a:r>
              <a:rPr lang="en-GB" sz="2400" dirty="0" err="1" smtClean="0"/>
              <a:t>eller</a:t>
            </a:r>
            <a:r>
              <a:rPr lang="en-GB" sz="2400" dirty="0" smtClean="0"/>
              <a:t> </a:t>
            </a:r>
            <a:r>
              <a:rPr lang="en-GB" sz="2400" dirty="0" err="1" smtClean="0"/>
              <a:t>indirekte</a:t>
            </a:r>
            <a:endParaRPr lang="nb-NO" sz="2400" dirty="0" smtClean="0"/>
          </a:p>
          <a:p>
            <a:r>
              <a:rPr lang="nb-NO" sz="2400" dirty="0" smtClean="0"/>
              <a:t>et spesifikt innhold av plantestoffer som kan «spore» produktet til fjellet eller til en region</a:t>
            </a:r>
          </a:p>
          <a:p>
            <a:r>
              <a:rPr lang="nb-NO" sz="2400" dirty="0"/>
              <a:t>b</a:t>
            </a:r>
            <a:r>
              <a:rPr lang="nb-NO" sz="2400" dirty="0" smtClean="0"/>
              <a:t>eiteeffektene på melka er tydeligst i fettrike meieriprodukter</a:t>
            </a:r>
          </a:p>
          <a:p>
            <a:r>
              <a:rPr lang="nb-NO" sz="2400" dirty="0" smtClean="0"/>
              <a:t>Jo høyere fôropptak fra utmark, jo sterkere effekt!</a:t>
            </a:r>
          </a:p>
          <a:p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8503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altLang="nb-NO" dirty="0" smtClean="0"/>
              <a:t>Generelt om fôr og produktenes fettsyresammensetning</a:t>
            </a:r>
          </a:p>
        </p:txBody>
      </p:sp>
      <p:sp>
        <p:nvSpPr>
          <p:cNvPr id="10243" name="Plassholder for innhold 2"/>
          <p:cNvSpPr>
            <a:spLocks noGrp="1"/>
          </p:cNvSpPr>
          <p:nvPr>
            <p:ph idx="1"/>
          </p:nvPr>
        </p:nvSpPr>
        <p:spPr>
          <a:xfrm>
            <a:off x="684213" y="1700213"/>
            <a:ext cx="7772400" cy="3889375"/>
          </a:xfrm>
        </p:spPr>
        <p:txBody>
          <a:bodyPr>
            <a:normAutofit/>
          </a:bodyPr>
          <a:lstStyle/>
          <a:p>
            <a:r>
              <a:rPr lang="nb-NO" altLang="nb-NO" smtClean="0"/>
              <a:t>Produktenes fettsyresammensetning:</a:t>
            </a:r>
          </a:p>
          <a:p>
            <a:pPr lvl="1"/>
            <a:r>
              <a:rPr lang="nb-NO" altLang="nb-NO" smtClean="0"/>
              <a:t>Beite gir sunnere fettsyresammensetning enn konservert fôr og kraftfôr</a:t>
            </a:r>
          </a:p>
          <a:p>
            <a:pPr lvl="1"/>
            <a:r>
              <a:rPr lang="nb-NO" altLang="nb-NO" smtClean="0"/>
              <a:t>Botanisk allsidige beiter gir gunstigere fettsyresammensetning en grasdominerte beiter</a:t>
            </a:r>
          </a:p>
          <a:p>
            <a:pPr lvl="1"/>
            <a:r>
              <a:rPr lang="nb-NO" altLang="nb-NO" smtClean="0"/>
              <a:t>Botanisk allsidig surfôr gir gunstigere fettsyresammensetning enn grassurfôr</a:t>
            </a:r>
          </a:p>
          <a:p>
            <a:pPr lvl="1"/>
            <a:r>
              <a:rPr lang="nb-NO" altLang="nb-NO" smtClean="0"/>
              <a:t>Beite i fjellet gir gunstigere fettsyresammensetning enn beite i lavlandet</a:t>
            </a:r>
          </a:p>
          <a:p>
            <a:endParaRPr lang="nb-NO" altLang="nb-NO" smtClean="0"/>
          </a:p>
        </p:txBody>
      </p:sp>
    </p:spTree>
    <p:extLst>
      <p:ext uri="{BB962C8B-B14F-4D97-AF65-F5344CB8AC3E}">
        <p14:creationId xmlns:p14="http://schemas.microsoft.com/office/powerpoint/2010/main" val="276916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3600" dirty="0" smtClean="0"/>
              <a:t>Artsrike beiter gir unik produktkvalitet</a:t>
            </a:r>
            <a:endParaRPr lang="nb-NO" sz="3600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1628800"/>
            <a:ext cx="5616624" cy="420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6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Kraftfôr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Kraftfôr kan helt eller delvis viske ut effekten fra grovfôr og beite</a:t>
            </a:r>
          </a:p>
          <a:p>
            <a:r>
              <a:rPr lang="nb-NO" dirty="0" smtClean="0"/>
              <a:t>Kraftfôr gir økt innhold av mettede fettsyrer og omega 6 på bekostning av omega 3</a:t>
            </a:r>
          </a:p>
          <a:p>
            <a:r>
              <a:rPr lang="nb-NO" dirty="0" smtClean="0"/>
              <a:t>Ved tilsetning av linfrø og rapsfrø i kraftfôret kan mjølka allikevel få noe beitekarakter</a:t>
            </a:r>
          </a:p>
          <a:p>
            <a:r>
              <a:rPr lang="nb-NO" dirty="0" smtClean="0"/>
              <a:t>Mineral- og vitamintilskudd kan kamuflere effekter av det stedegne </a:t>
            </a:r>
            <a:r>
              <a:rPr lang="nb-NO" dirty="0" err="1" smtClean="0"/>
              <a:t>fôrslaget</a:t>
            </a:r>
            <a:r>
              <a:rPr lang="nb-NO" dirty="0" smtClean="0"/>
              <a:t>, eks. vit 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6432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9902" y="292101"/>
            <a:ext cx="8229599" cy="616619"/>
          </a:xfrm>
        </p:spPr>
        <p:txBody>
          <a:bodyPr>
            <a:noAutofit/>
          </a:bodyPr>
          <a:lstStyle/>
          <a:p>
            <a:r>
              <a:rPr lang="nb-NO" sz="2400" dirty="0" smtClean="0"/>
              <a:t>Det er signifikante sammenhenger mellom inntak av urter, artsrikdom og kjemiske komponenter i melka</a:t>
            </a:r>
            <a:endParaRPr lang="nb-NO" sz="2400" dirty="0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1247197"/>
            <a:ext cx="6325991" cy="4284269"/>
          </a:xfrm>
          <a:prstGeom prst="rect">
            <a:avLst/>
          </a:prstGeom>
        </p:spPr>
      </p:pic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2623CDF-871A-7A4B-ADAD-F3A22122796F}" type="datetime1">
              <a:rPr lang="nb-NO" noProof="0" smtClean="0"/>
              <a:t>29.11.2017</a:t>
            </a:fld>
            <a:endParaRPr lang="nb-NO" noProof="0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FB0036-210A-0943-BE10-F8F2163522A6}" type="slidenum">
              <a:rPr lang="nb-NO" noProof="0" smtClean="0"/>
              <a:pPr/>
              <a:t>21</a:t>
            </a:fld>
            <a:endParaRPr lang="nb-NO" noProof="0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noProof="0" dirty="0"/>
          </a:p>
        </p:txBody>
      </p:sp>
      <p:sp>
        <p:nvSpPr>
          <p:cNvPr id="8" name="TekstSylinder 7"/>
          <p:cNvSpPr txBox="1"/>
          <p:nvPr/>
        </p:nvSpPr>
        <p:spPr>
          <a:xfrm>
            <a:off x="882773" y="5531466"/>
            <a:ext cx="671818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Estimated </a:t>
            </a:r>
            <a:r>
              <a:rPr lang="en-US" sz="1400" dirty="0"/>
              <a:t>relationships between milk compound variables and herb content </a:t>
            </a:r>
            <a:endParaRPr lang="en-US" sz="1400" dirty="0" smtClean="0"/>
          </a:p>
          <a:p>
            <a:r>
              <a:rPr lang="en-US" sz="1400" dirty="0" smtClean="0"/>
              <a:t>in </a:t>
            </a:r>
            <a:r>
              <a:rPr lang="en-US" sz="1400" dirty="0"/>
              <a:t>the cow’s diet (percentage of herbs in </a:t>
            </a:r>
            <a:r>
              <a:rPr lang="en-US" sz="1400" dirty="0" err="1"/>
              <a:t>faeces</a:t>
            </a:r>
            <a:r>
              <a:rPr lang="en-US" sz="1400" dirty="0"/>
              <a:t>). The shaded areas are 95% </a:t>
            </a:r>
            <a:r>
              <a:rPr lang="en-US" sz="1400" dirty="0" smtClean="0"/>
              <a:t>confidence</a:t>
            </a:r>
          </a:p>
          <a:p>
            <a:r>
              <a:rPr lang="en-US" sz="1400" dirty="0" smtClean="0"/>
              <a:t> </a:t>
            </a:r>
            <a:r>
              <a:rPr lang="en-US" sz="1400" dirty="0"/>
              <a:t>intervals (CI). Points are observed values (milk and </a:t>
            </a:r>
            <a:r>
              <a:rPr lang="en-US" sz="1400" dirty="0" err="1"/>
              <a:t>faeces</a:t>
            </a:r>
            <a:r>
              <a:rPr lang="en-US" sz="1400" dirty="0"/>
              <a:t> samples from individual cows). 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411284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9" name="Plassholder for innhold 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2"/>
          <a:stretch/>
        </p:blipFill>
        <p:spPr>
          <a:xfrm>
            <a:off x="0" y="0"/>
            <a:ext cx="9180512" cy="6858000"/>
          </a:xfrm>
        </p:spPr>
      </p:pic>
      <p:sp>
        <p:nvSpPr>
          <p:cNvPr id="10" name="TekstSylinder 9"/>
          <p:cNvSpPr txBox="1"/>
          <p:nvPr/>
        </p:nvSpPr>
        <p:spPr>
          <a:xfrm>
            <a:off x="1619672" y="2204864"/>
            <a:ext cx="62170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000" b="1" dirty="0" smtClean="0"/>
              <a:t>Takk for oppmerksomheten!</a:t>
            </a:r>
            <a:endParaRPr lang="nb-NO" sz="4000" b="1" dirty="0"/>
          </a:p>
        </p:txBody>
      </p:sp>
    </p:spTree>
    <p:extLst>
      <p:ext uri="{BB962C8B-B14F-4D97-AF65-F5344CB8AC3E}">
        <p14:creationId xmlns:p14="http://schemas.microsoft.com/office/powerpoint/2010/main" val="271985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611560" y="620688"/>
            <a:ext cx="8062664" cy="685800"/>
          </a:xfrm>
        </p:spPr>
        <p:txBody>
          <a:bodyPr>
            <a:noAutofit/>
          </a:bodyPr>
          <a:lstStyle/>
          <a:p>
            <a:r>
              <a:rPr lang="nb-NO" sz="3400" dirty="0"/>
              <a:t>Effekter av utmarksbeite og beitepreferanser på melkekvalitet i </a:t>
            </a:r>
            <a:r>
              <a:rPr lang="nb-NO" sz="3400" dirty="0" smtClean="0"/>
              <a:t>seterregionen</a:t>
            </a:r>
            <a:endParaRPr lang="nb-NO" sz="3400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half" idx="1"/>
          </p:nvPr>
        </p:nvSpPr>
        <p:spPr>
          <a:xfrm>
            <a:off x="685800" y="2053208"/>
            <a:ext cx="3810000" cy="3608040"/>
          </a:xfrm>
        </p:spPr>
        <p:txBody>
          <a:bodyPr>
            <a:normAutofit/>
          </a:bodyPr>
          <a:lstStyle/>
          <a:p>
            <a:r>
              <a:rPr lang="nb-NO" dirty="0" smtClean="0"/>
              <a:t>Hva spiser melkekyr på utmarksbeite i fjellet?</a:t>
            </a:r>
          </a:p>
          <a:p>
            <a:r>
              <a:rPr lang="nb-NO" dirty="0" smtClean="0"/>
              <a:t>Hvordan påvirker fjellplantene melk som råvare og gir den spesielle kvaliteter og egenskaper?</a:t>
            </a:r>
            <a:endParaRPr lang="nb-NO" dirty="0"/>
          </a:p>
        </p:txBody>
      </p:sp>
      <p:pic>
        <p:nvPicPr>
          <p:cNvPr id="7" name="Plassholder for innhold 10" descr="P1010203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916832"/>
            <a:ext cx="4219556" cy="3168352"/>
          </a:xfrm>
        </p:spPr>
      </p:pic>
    </p:spTree>
    <p:extLst>
      <p:ext uri="{BB962C8B-B14F-4D97-AF65-F5344CB8AC3E}">
        <p14:creationId xmlns:p14="http://schemas.microsoft.com/office/powerpoint/2010/main" val="285910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11560" y="1844824"/>
            <a:ext cx="7344816" cy="1296144"/>
          </a:xfrm>
        </p:spPr>
        <p:txBody>
          <a:bodyPr/>
          <a:lstStyle/>
          <a:p>
            <a:r>
              <a:rPr lang="nb-NO" sz="3600" dirty="0" smtClean="0"/>
              <a:t>Melk er en kompleks råvare som påvirkes av hva </a:t>
            </a:r>
            <a:r>
              <a:rPr lang="nb-NO" sz="3600" dirty="0" err="1" smtClean="0"/>
              <a:t>kyra</a:t>
            </a:r>
            <a:r>
              <a:rPr lang="nb-NO" sz="3600" dirty="0" smtClean="0"/>
              <a:t> spiser</a:t>
            </a:r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199120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lassholder for tekst 2"/>
          <p:cNvSpPr>
            <a:spLocks noGrp="1"/>
          </p:cNvSpPr>
          <p:nvPr>
            <p:ph type="body" idx="1"/>
          </p:nvPr>
        </p:nvSpPr>
        <p:spPr>
          <a:xfrm>
            <a:off x="92785" y="260648"/>
            <a:ext cx="6380211" cy="1223963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ct val="0"/>
              </a:spcBef>
            </a:pPr>
            <a:r>
              <a:rPr lang="nb-NO" sz="3200" b="0" dirty="0" smtClean="0"/>
              <a:t>Hvordan har vi studert hva kua spiser på fjellbeite?</a:t>
            </a:r>
            <a:br>
              <a:rPr lang="nb-NO" sz="3200" b="0" dirty="0" smtClean="0"/>
            </a:br>
            <a:endParaRPr lang="nb-NO" sz="3200" b="0" dirty="0" smtClean="0"/>
          </a:p>
        </p:txBody>
      </p:sp>
      <p:pic>
        <p:nvPicPr>
          <p:cNvPr id="2" name="Plassholder for innhold 1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2038" y="3885244"/>
            <a:ext cx="2427082" cy="2221086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Bild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954" y="3769056"/>
            <a:ext cx="3651746" cy="2684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4" name="TekstSylinder 11"/>
          <p:cNvSpPr txBox="1">
            <a:spLocks noChangeArrowheads="1"/>
          </p:cNvSpPr>
          <p:nvPr/>
        </p:nvSpPr>
        <p:spPr bwMode="auto">
          <a:xfrm>
            <a:off x="1194172" y="5825579"/>
            <a:ext cx="13906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-16" charset="0"/>
                <a:ea typeface="ヒラギノ角ゴ Pro W3" pitchFamily="-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-16" charset="0"/>
                <a:ea typeface="ヒラギノ角ゴ Pro W3" pitchFamily="-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-16" charset="0"/>
                <a:ea typeface="ヒラギノ角ゴ Pro W3" pitchFamily="-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-16" charset="0"/>
                <a:ea typeface="ヒラギノ角ゴ Pro W3" pitchFamily="-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-16" charset="0"/>
                <a:ea typeface="ヒラギノ角ゴ Pro W3" pitchFamily="-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6" charset="0"/>
                <a:ea typeface="ヒラギノ角ゴ Pro W3" pitchFamily="-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6" charset="0"/>
                <a:ea typeface="ヒラギノ角ゴ Pro W3" pitchFamily="-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6" charset="0"/>
                <a:ea typeface="ヒラギノ角ゴ Pro W3" pitchFamily="-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6" charset="0"/>
                <a:ea typeface="ヒラギノ角ゴ Pro W3" pitchFamily="-16" charset="-128"/>
              </a:defRPr>
            </a:lvl9pPr>
          </a:lstStyle>
          <a:p>
            <a:r>
              <a:rPr lang="nb-NO" sz="1600" dirty="0">
                <a:solidFill>
                  <a:schemeClr val="bg1"/>
                </a:solidFill>
                <a:latin typeface="Arial" charset="0"/>
                <a:cs typeface="Arial" charset="0"/>
              </a:rPr>
              <a:t>Ruteanalyser</a:t>
            </a:r>
          </a:p>
        </p:txBody>
      </p:sp>
      <p:sp>
        <p:nvSpPr>
          <p:cNvPr id="2055" name="TekstSylinder 12"/>
          <p:cNvSpPr txBox="1">
            <a:spLocks noChangeArrowheads="1"/>
          </p:cNvSpPr>
          <p:nvPr/>
        </p:nvSpPr>
        <p:spPr bwMode="auto">
          <a:xfrm>
            <a:off x="5811036" y="5567174"/>
            <a:ext cx="12795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-16" charset="0"/>
                <a:ea typeface="ヒラギノ角ゴ Pro W3" pitchFamily="-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-16" charset="0"/>
                <a:ea typeface="ヒラギノ角ゴ Pro W3" pitchFamily="-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-16" charset="0"/>
                <a:ea typeface="ヒラギノ角ゴ Pro W3" pitchFamily="-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-16" charset="0"/>
                <a:ea typeface="ヒラギノ角ゴ Pro W3" pitchFamily="-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-16" charset="0"/>
                <a:ea typeface="ヒラギノ角ゴ Pro W3" pitchFamily="-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6" charset="0"/>
                <a:ea typeface="ヒラギノ角ゴ Pro W3" pitchFamily="-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6" charset="0"/>
                <a:ea typeface="ヒラギノ角ゴ Pro W3" pitchFamily="-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6" charset="0"/>
                <a:ea typeface="ヒラギノ角ゴ Pro W3" pitchFamily="-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6" charset="0"/>
                <a:ea typeface="ヒラギノ角ゴ Pro W3" pitchFamily="-16" charset="-128"/>
              </a:defRPr>
            </a:lvl9pPr>
          </a:lstStyle>
          <a:p>
            <a:r>
              <a:rPr lang="nb-NO" sz="1600" dirty="0">
                <a:solidFill>
                  <a:schemeClr val="bg1"/>
                </a:solidFill>
              </a:rPr>
              <a:t>Møkkprøver</a:t>
            </a:r>
          </a:p>
        </p:txBody>
      </p:sp>
      <p:pic>
        <p:nvPicPr>
          <p:cNvPr id="2056" name="Bil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7" y="1068589"/>
            <a:ext cx="4095839" cy="2700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TekstSylinder 10"/>
          <p:cNvSpPr txBox="1">
            <a:spLocks noChangeArrowheads="1"/>
          </p:cNvSpPr>
          <p:nvPr/>
        </p:nvSpPr>
        <p:spPr bwMode="auto">
          <a:xfrm>
            <a:off x="611560" y="3430919"/>
            <a:ext cx="25558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-16" charset="0"/>
                <a:ea typeface="ヒラギノ角ゴ Pro W3" pitchFamily="-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-16" charset="0"/>
                <a:ea typeface="ヒラギノ角ゴ Pro W3" pitchFamily="-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-16" charset="0"/>
                <a:ea typeface="ヒラギノ角ゴ Pro W3" pitchFamily="-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-16" charset="0"/>
                <a:ea typeface="ヒラギノ角ゴ Pro W3" pitchFamily="-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-16" charset="0"/>
                <a:ea typeface="ヒラギノ角ゴ Pro W3" pitchFamily="-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6" charset="0"/>
                <a:ea typeface="ヒラギノ角ゴ Pro W3" pitchFamily="-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6" charset="0"/>
                <a:ea typeface="ヒラギノ角ゴ Pro W3" pitchFamily="-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6" charset="0"/>
                <a:ea typeface="ヒラギノ角ゴ Pro W3" pitchFamily="-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6" charset="0"/>
                <a:ea typeface="ヒラギノ角ゴ Pro W3" pitchFamily="-16" charset="-128"/>
              </a:defRPr>
            </a:lvl9pPr>
          </a:lstStyle>
          <a:p>
            <a:r>
              <a:rPr lang="nb-NO" sz="1600" b="1" dirty="0">
                <a:latin typeface="Arial" charset="0"/>
                <a:cs typeface="Arial" charset="0"/>
              </a:rPr>
              <a:t>Vegetasjonskart og GPS</a:t>
            </a:r>
          </a:p>
        </p:txBody>
      </p:sp>
      <p:pic>
        <p:nvPicPr>
          <p:cNvPr id="2058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330" y="982156"/>
            <a:ext cx="3522030" cy="3170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9" name="TekstSylinder 9"/>
          <p:cNvSpPr txBox="1">
            <a:spLocks noChangeArrowheads="1"/>
          </p:cNvSpPr>
          <p:nvPr/>
        </p:nvSpPr>
        <p:spPr bwMode="auto">
          <a:xfrm>
            <a:off x="5004048" y="3116002"/>
            <a:ext cx="18129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-16" charset="0"/>
                <a:ea typeface="ヒラギノ角ゴ Pro W3" pitchFamily="-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-16" charset="0"/>
                <a:ea typeface="ヒラギノ角ゴ Pro W3" pitchFamily="-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-16" charset="0"/>
                <a:ea typeface="ヒラギノ角ゴ Pro W3" pitchFamily="-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-16" charset="0"/>
                <a:ea typeface="ヒラギノ角ゴ Pro W3" pitchFamily="-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-16" charset="0"/>
                <a:ea typeface="ヒラギノ角ゴ Pro W3" pitchFamily="-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6" charset="0"/>
                <a:ea typeface="ヒラギノ角ゴ Pro W3" pitchFamily="-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6" charset="0"/>
                <a:ea typeface="ヒラギノ角ゴ Pro W3" pitchFamily="-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6" charset="0"/>
                <a:ea typeface="ヒラギノ角ゴ Pro W3" pitchFamily="-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6" charset="0"/>
                <a:ea typeface="ヒラギノ角ゴ Pro W3" pitchFamily="-16" charset="-128"/>
              </a:defRPr>
            </a:lvl9pPr>
          </a:lstStyle>
          <a:p>
            <a:r>
              <a:rPr lang="nb-NO" sz="1600" dirty="0">
                <a:solidFill>
                  <a:schemeClr val="bg1"/>
                </a:solidFill>
                <a:latin typeface="Arial" charset="0"/>
                <a:cs typeface="Arial" charset="0"/>
              </a:rPr>
              <a:t>Feltobservasjoner</a:t>
            </a:r>
          </a:p>
        </p:txBody>
      </p:sp>
    </p:spTree>
    <p:extLst>
      <p:ext uri="{BB962C8B-B14F-4D97-AF65-F5344CB8AC3E}">
        <p14:creationId xmlns:p14="http://schemas.microsoft.com/office/powerpoint/2010/main" val="383362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6912768" cy="685800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Dyra beiter i ulike vegetasjonstyper</a:t>
            </a:r>
            <a:endParaRPr lang="nb-NO" dirty="0"/>
          </a:p>
        </p:txBody>
      </p:sp>
      <p:pic>
        <p:nvPicPr>
          <p:cNvPr id="5" name="Plassholder for innhold 4" descr="IMG_7200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1916832"/>
            <a:ext cx="3936437" cy="2952328"/>
          </a:xfrm>
        </p:spPr>
      </p:pic>
      <p:pic>
        <p:nvPicPr>
          <p:cNvPr id="6" name="Bilde 5" descr="IMG_7254_t_a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16832"/>
            <a:ext cx="3707307" cy="2967839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899592" y="5157192"/>
            <a:ext cx="7977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err="1" smtClean="0"/>
              <a:t>Høgstaude</a:t>
            </a:r>
            <a:r>
              <a:rPr lang="nb-NO" sz="1600" dirty="0" smtClean="0"/>
              <a:t> fjellbjørkeskog t.v. og </a:t>
            </a:r>
            <a:r>
              <a:rPr lang="nb-NO" sz="1600" dirty="0" err="1" smtClean="0"/>
              <a:t>blåbær-smyle</a:t>
            </a:r>
            <a:r>
              <a:rPr lang="nb-NO" sz="1600" dirty="0" smtClean="0"/>
              <a:t> fjellbjørkeskog t.h. Foto: Ulla Falkdalen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390155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6324600" cy="685800"/>
          </a:xfrm>
        </p:spPr>
        <p:txBody>
          <a:bodyPr>
            <a:normAutofit/>
          </a:bodyPr>
          <a:lstStyle/>
          <a:p>
            <a:endParaRPr lang="nb-NO" dirty="0"/>
          </a:p>
        </p:txBody>
      </p:sp>
      <p:pic>
        <p:nvPicPr>
          <p:cNvPr id="5" name="Plassholder for innhold 4" descr="069 myrkant mot 9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4644516" cy="3096344"/>
          </a:xfrm>
        </p:spPr>
      </p:pic>
      <p:pic>
        <p:nvPicPr>
          <p:cNvPr id="6" name="Bilde 5" descr="038 bete i myrkant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636912"/>
            <a:ext cx="5112060" cy="3408040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323528" y="4653136"/>
            <a:ext cx="3313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dirty="0" smtClean="0"/>
              <a:t>Starr-/grasrike </a:t>
            </a:r>
            <a:r>
              <a:rPr lang="nb-NO" sz="1800" dirty="0" err="1" smtClean="0"/>
              <a:t>fastmattemyrer</a:t>
            </a:r>
            <a:r>
              <a:rPr lang="nb-NO" sz="1800" dirty="0" smtClean="0"/>
              <a:t> </a:t>
            </a:r>
          </a:p>
          <a:p>
            <a:r>
              <a:rPr lang="nb-NO" sz="1800" dirty="0" smtClean="0"/>
              <a:t>og </a:t>
            </a:r>
            <a:r>
              <a:rPr lang="nb-NO" sz="1800" dirty="0" err="1" smtClean="0"/>
              <a:t>myrkanter</a:t>
            </a:r>
            <a:r>
              <a:rPr lang="nb-NO" sz="1800" dirty="0" smtClean="0"/>
              <a:t>,</a:t>
            </a:r>
          </a:p>
          <a:p>
            <a:endParaRPr lang="nb-NO" sz="1800" dirty="0" smtClean="0"/>
          </a:p>
          <a:p>
            <a:r>
              <a:rPr lang="nb-NO" sz="1800" dirty="0" smtClean="0"/>
              <a:t>Foto: Kristina Norderup</a:t>
            </a: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409588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lassholder for innhold 12" descr="P7150057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340768"/>
            <a:ext cx="2268252" cy="3024336"/>
          </a:xfrm>
        </p:spPr>
      </p:pic>
      <p:sp>
        <p:nvSpPr>
          <p:cNvPr id="14" name="TekstSylinder 13"/>
          <p:cNvSpPr txBox="1"/>
          <p:nvPr/>
        </p:nvSpPr>
        <p:spPr>
          <a:xfrm>
            <a:off x="1025505" y="4869160"/>
            <a:ext cx="282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dirty="0" smtClean="0"/>
              <a:t>Frisk gras- og </a:t>
            </a:r>
            <a:r>
              <a:rPr lang="nb-NO" sz="1800" dirty="0" err="1" smtClean="0"/>
              <a:t>urterik</a:t>
            </a:r>
            <a:r>
              <a:rPr lang="nb-NO" sz="1800" dirty="0" smtClean="0"/>
              <a:t> eng</a:t>
            </a:r>
            <a:endParaRPr lang="nb-NO" sz="1800" dirty="0"/>
          </a:p>
        </p:txBody>
      </p:sp>
      <p:sp>
        <p:nvSpPr>
          <p:cNvPr id="15" name="TekstSylinder 14"/>
          <p:cNvSpPr txBox="1"/>
          <p:nvPr/>
        </p:nvSpPr>
        <p:spPr>
          <a:xfrm>
            <a:off x="7524328" y="436915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dirty="0" err="1" smtClean="0"/>
              <a:t>Rishei</a:t>
            </a:r>
            <a:endParaRPr lang="nb-NO" sz="1800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5778424" cy="4333818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3851920" y="4322983"/>
            <a:ext cx="20056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smtClean="0">
                <a:solidFill>
                  <a:schemeClr val="bg1"/>
                </a:solidFill>
              </a:rPr>
              <a:t>Foto: Ulla Falkdalen</a:t>
            </a:r>
            <a:endParaRPr lang="nb-NO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35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179512" y="1124744"/>
            <a:ext cx="2786063" cy="3528392"/>
          </a:xfrm>
          <a:solidFill>
            <a:srgbClr val="FFFFCC"/>
          </a:solidFill>
        </p:spPr>
        <p:txBody>
          <a:bodyPr/>
          <a:lstStyle/>
          <a:p>
            <a:r>
              <a:rPr lang="nb-NO" sz="1300" b="0" dirty="0" smtClean="0"/>
              <a:t>GRASFAMILIEN</a:t>
            </a:r>
          </a:p>
          <a:p>
            <a:r>
              <a:rPr lang="nb-NO" sz="1300" b="0" dirty="0" smtClean="0"/>
              <a:t>Engkvein</a:t>
            </a:r>
            <a:r>
              <a:rPr lang="nb-NO" sz="1300" b="0" i="1" dirty="0" smtClean="0"/>
              <a:t> </a:t>
            </a:r>
            <a:r>
              <a:rPr lang="nb-NO" sz="1300" b="0" i="1" dirty="0" err="1" smtClean="0"/>
              <a:t>Agrostis</a:t>
            </a:r>
            <a:r>
              <a:rPr lang="nb-NO" sz="1300" b="0" i="1" dirty="0" smtClean="0"/>
              <a:t> </a:t>
            </a:r>
            <a:r>
              <a:rPr lang="nb-NO" sz="1300" b="0" i="1" dirty="0" err="1" smtClean="0"/>
              <a:t>capillaris</a:t>
            </a:r>
            <a:endParaRPr lang="nb-NO" sz="1300" b="0" i="1" dirty="0" smtClean="0"/>
          </a:p>
          <a:p>
            <a:r>
              <a:rPr lang="nb-NO" sz="1300" b="0" dirty="0" smtClean="0"/>
              <a:t>Sølvbunke</a:t>
            </a:r>
            <a:r>
              <a:rPr lang="nb-NO" sz="1300" b="0" i="1" dirty="0" smtClean="0"/>
              <a:t> </a:t>
            </a:r>
            <a:r>
              <a:rPr lang="nb-NO" sz="1300" b="0" i="1" dirty="0" err="1" smtClean="0"/>
              <a:t>Deschampsia</a:t>
            </a:r>
            <a:r>
              <a:rPr lang="nb-NO" sz="1300" b="0" i="1" dirty="0" smtClean="0"/>
              <a:t> </a:t>
            </a:r>
            <a:r>
              <a:rPr lang="nb-NO" sz="1300" b="0" i="1" dirty="0" err="1" smtClean="0"/>
              <a:t>cespitosa</a:t>
            </a:r>
            <a:endParaRPr lang="nb-NO" sz="1300" b="0" i="1" dirty="0" smtClean="0"/>
          </a:p>
          <a:p>
            <a:r>
              <a:rPr lang="nb-NO" sz="1300" b="0" dirty="0" smtClean="0"/>
              <a:t>Gulaks</a:t>
            </a:r>
            <a:r>
              <a:rPr lang="nb-NO" sz="1300" b="0" i="1" dirty="0" smtClean="0"/>
              <a:t> </a:t>
            </a:r>
            <a:r>
              <a:rPr lang="nb-NO" sz="1300" b="0" i="1" dirty="0" err="1" smtClean="0"/>
              <a:t>Anthoxanthum</a:t>
            </a:r>
            <a:r>
              <a:rPr lang="nb-NO" sz="1300" b="0" i="1" dirty="0" smtClean="0"/>
              <a:t> </a:t>
            </a:r>
            <a:r>
              <a:rPr lang="nb-NO" sz="1300" b="0" i="1" dirty="0" err="1" smtClean="0"/>
              <a:t>odoratum</a:t>
            </a:r>
            <a:endParaRPr lang="nb-NO" sz="1300" b="0" i="1" dirty="0" smtClean="0"/>
          </a:p>
          <a:p>
            <a:r>
              <a:rPr lang="nb-NO" sz="1300" b="0" dirty="0" smtClean="0"/>
              <a:t>Smyle</a:t>
            </a:r>
            <a:r>
              <a:rPr lang="nb-NO" sz="1300" b="0" i="1" dirty="0" smtClean="0"/>
              <a:t> </a:t>
            </a:r>
            <a:r>
              <a:rPr lang="nb-NO" sz="1300" b="0" i="1" dirty="0" err="1" smtClean="0"/>
              <a:t>Avenella</a:t>
            </a:r>
            <a:r>
              <a:rPr lang="nb-NO" sz="1300" b="0" i="1" dirty="0" smtClean="0"/>
              <a:t> </a:t>
            </a:r>
            <a:r>
              <a:rPr lang="nb-NO" sz="1300" b="0" i="1" dirty="0" err="1" smtClean="0"/>
              <a:t>flexuosa</a:t>
            </a:r>
            <a:endParaRPr lang="nb-NO" sz="1300" b="0" i="1" dirty="0" smtClean="0"/>
          </a:p>
          <a:p>
            <a:r>
              <a:rPr lang="nb-NO" sz="1300" b="0" dirty="0" smtClean="0"/>
              <a:t>Rødsvingel</a:t>
            </a:r>
            <a:r>
              <a:rPr lang="nb-NO" sz="1300" b="0" i="1" dirty="0" smtClean="0"/>
              <a:t> </a:t>
            </a:r>
            <a:r>
              <a:rPr lang="nb-NO" sz="1300" b="0" i="1" dirty="0" err="1" smtClean="0"/>
              <a:t>Festuca</a:t>
            </a:r>
            <a:r>
              <a:rPr lang="nb-NO" sz="1300" b="0" i="1" dirty="0" smtClean="0"/>
              <a:t> </a:t>
            </a:r>
            <a:r>
              <a:rPr lang="nb-NO" sz="1300" b="0" i="1" dirty="0" err="1" smtClean="0"/>
              <a:t>rubra</a:t>
            </a:r>
            <a:endParaRPr lang="nb-NO" sz="1300" b="0" i="1" dirty="0" smtClean="0"/>
          </a:p>
          <a:p>
            <a:r>
              <a:rPr lang="nb-NO" sz="1300" b="0" dirty="0" smtClean="0"/>
              <a:t>Fjelltimotei</a:t>
            </a:r>
            <a:r>
              <a:rPr lang="nb-NO" sz="1300" b="0" i="1" dirty="0" smtClean="0"/>
              <a:t> </a:t>
            </a:r>
            <a:r>
              <a:rPr lang="nb-NO" sz="1300" b="0" i="1" dirty="0" err="1" smtClean="0"/>
              <a:t>Phleum</a:t>
            </a:r>
            <a:r>
              <a:rPr lang="nb-NO" sz="1300" b="0" i="1" dirty="0" smtClean="0"/>
              <a:t> </a:t>
            </a:r>
            <a:r>
              <a:rPr lang="nb-NO" sz="1300" b="0" i="1" dirty="0" err="1" smtClean="0"/>
              <a:t>alpinum</a:t>
            </a:r>
            <a:endParaRPr lang="nb-NO" sz="1300" b="0" i="1" dirty="0" smtClean="0"/>
          </a:p>
          <a:p>
            <a:r>
              <a:rPr lang="nb-NO" sz="1300" dirty="0" smtClean="0"/>
              <a:t>Fjellrapp</a:t>
            </a:r>
            <a:r>
              <a:rPr lang="nb-NO" sz="1300" i="1" dirty="0" smtClean="0"/>
              <a:t> </a:t>
            </a:r>
            <a:r>
              <a:rPr lang="nb-NO" sz="1300" i="1" dirty="0" err="1" smtClean="0"/>
              <a:t>Poa</a:t>
            </a:r>
            <a:r>
              <a:rPr lang="nb-NO" sz="1300" i="1" dirty="0" smtClean="0"/>
              <a:t> </a:t>
            </a:r>
            <a:r>
              <a:rPr lang="nb-NO" sz="1300" i="1" dirty="0" err="1" smtClean="0"/>
              <a:t>alpina</a:t>
            </a:r>
            <a:endParaRPr lang="nb-NO" sz="1300" b="0" i="1" dirty="0" smtClean="0"/>
          </a:p>
          <a:p>
            <a:r>
              <a:rPr lang="nb-NO" sz="1300" b="0" dirty="0" smtClean="0"/>
              <a:t>STARRFAMILIEN</a:t>
            </a:r>
          </a:p>
          <a:p>
            <a:r>
              <a:rPr lang="nb-NO" sz="1300" b="0" dirty="0" smtClean="0"/>
              <a:t>Stivstarr</a:t>
            </a:r>
            <a:r>
              <a:rPr lang="nb-NO" sz="1300" b="0" i="1" dirty="0" smtClean="0"/>
              <a:t> </a:t>
            </a:r>
            <a:r>
              <a:rPr lang="nb-NO" sz="1300" b="0" i="1" dirty="0" err="1" smtClean="0"/>
              <a:t>Carex</a:t>
            </a:r>
            <a:r>
              <a:rPr lang="nb-NO" sz="1300" b="0" i="1" dirty="0" smtClean="0"/>
              <a:t> </a:t>
            </a:r>
            <a:r>
              <a:rPr lang="nb-NO" sz="1300" b="0" i="1" dirty="0" err="1" smtClean="0"/>
              <a:t>bigelowii</a:t>
            </a:r>
            <a:endParaRPr lang="nb-NO" sz="1300" b="0" i="1" dirty="0" smtClean="0"/>
          </a:p>
          <a:p>
            <a:r>
              <a:rPr lang="nb-NO" sz="1300" b="0" dirty="0" smtClean="0"/>
              <a:t>Slåttestarr</a:t>
            </a:r>
            <a:r>
              <a:rPr lang="nb-NO" sz="1300" b="0" i="1" dirty="0" smtClean="0"/>
              <a:t> </a:t>
            </a:r>
            <a:r>
              <a:rPr lang="nb-NO" sz="1300" b="0" i="1" dirty="0" err="1" smtClean="0"/>
              <a:t>Carex</a:t>
            </a:r>
            <a:r>
              <a:rPr lang="nb-NO" sz="1300" b="0" i="1" dirty="0" smtClean="0"/>
              <a:t> </a:t>
            </a:r>
            <a:r>
              <a:rPr lang="nb-NO" sz="1300" b="0" i="1" dirty="0" err="1" smtClean="0"/>
              <a:t>nigra</a:t>
            </a:r>
            <a:endParaRPr lang="nb-NO" sz="1300" b="0" i="1" dirty="0" smtClean="0"/>
          </a:p>
          <a:p>
            <a:r>
              <a:rPr lang="nb-NO" sz="1300" b="0" dirty="0" smtClean="0"/>
              <a:t>Slirestarr</a:t>
            </a:r>
            <a:r>
              <a:rPr lang="nb-NO" sz="1300" b="0" i="1" dirty="0" smtClean="0"/>
              <a:t> </a:t>
            </a:r>
            <a:r>
              <a:rPr lang="nb-NO" sz="1300" b="0" i="1" dirty="0" err="1" smtClean="0"/>
              <a:t>Carex</a:t>
            </a:r>
            <a:r>
              <a:rPr lang="nb-NO" sz="1300" b="0" i="1" dirty="0" smtClean="0"/>
              <a:t> </a:t>
            </a:r>
            <a:r>
              <a:rPr lang="nb-NO" sz="1300" b="0" i="1" dirty="0" err="1" smtClean="0"/>
              <a:t>vaginata</a:t>
            </a:r>
            <a:endParaRPr lang="nb-NO" sz="1300" b="0" i="1" dirty="0" smtClean="0"/>
          </a:p>
          <a:p>
            <a:r>
              <a:rPr lang="nb-NO" sz="1300" dirty="0" smtClean="0"/>
              <a:t>Trådsiv</a:t>
            </a:r>
            <a:r>
              <a:rPr lang="nb-NO" sz="1300" i="1" dirty="0" smtClean="0"/>
              <a:t> </a:t>
            </a:r>
            <a:r>
              <a:rPr lang="nb-NO" sz="1300" i="1" dirty="0" err="1" smtClean="0"/>
              <a:t>Juncus</a:t>
            </a:r>
            <a:r>
              <a:rPr lang="nb-NO" sz="1300" i="1" dirty="0" smtClean="0"/>
              <a:t> </a:t>
            </a:r>
            <a:r>
              <a:rPr lang="nb-NO" sz="1300" i="1" dirty="0" err="1" smtClean="0"/>
              <a:t>filiformis</a:t>
            </a:r>
            <a:endParaRPr lang="nb-NO" sz="1300" b="0" i="1" dirty="0" smtClean="0"/>
          </a:p>
        </p:txBody>
      </p:sp>
      <p:sp>
        <p:nvSpPr>
          <p:cNvPr id="8" name="TekstSylinder 7"/>
          <p:cNvSpPr txBox="1"/>
          <p:nvPr/>
        </p:nvSpPr>
        <p:spPr>
          <a:xfrm>
            <a:off x="3131840" y="1624554"/>
            <a:ext cx="2736304" cy="2893100"/>
          </a:xfrm>
          <a:prstGeom prst="rect">
            <a:avLst/>
          </a:prstGeom>
          <a:solidFill>
            <a:srgbClr val="FFFFCC"/>
          </a:solidFill>
          <a:ln w="12700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nb-NO" sz="1300" i="1" dirty="0" smtClean="0">
                <a:latin typeface="Trebuchet MS" pitchFamily="34" charset="0"/>
              </a:rPr>
              <a:t>KURVPLANTEFAMILIEN</a:t>
            </a:r>
            <a:endParaRPr lang="nb-NO" sz="1300" i="1" dirty="0"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nb-NO" sz="1300" i="1" dirty="0">
                <a:latin typeface="Trebuchet MS" pitchFamily="34" charset="0"/>
              </a:rPr>
              <a:t> </a:t>
            </a:r>
            <a:r>
              <a:rPr lang="nb-NO" sz="1300" dirty="0" smtClean="0">
                <a:latin typeface="Trebuchet MS" pitchFamily="34" charset="0"/>
              </a:rPr>
              <a:t>Følblom </a:t>
            </a:r>
            <a:r>
              <a:rPr lang="nb-NO" sz="1300" i="1" dirty="0" err="1" smtClean="0">
                <a:latin typeface="Trebuchet MS" pitchFamily="34" charset="0"/>
              </a:rPr>
              <a:t>Leontodon</a:t>
            </a:r>
            <a:r>
              <a:rPr lang="nb-NO" sz="1300" i="1" dirty="0" smtClean="0">
                <a:latin typeface="Trebuchet MS" pitchFamily="34" charset="0"/>
              </a:rPr>
              <a:t> </a:t>
            </a:r>
            <a:r>
              <a:rPr lang="nb-NO" sz="1300" i="1" dirty="0" err="1">
                <a:latin typeface="Trebuchet MS" pitchFamily="34" charset="0"/>
              </a:rPr>
              <a:t>autumnalis</a:t>
            </a:r>
            <a:endParaRPr lang="nb-NO" sz="1300" i="1" dirty="0"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nb-NO" sz="1300" i="1" dirty="0">
                <a:latin typeface="Trebuchet MS" pitchFamily="34" charset="0"/>
              </a:rPr>
              <a:t> </a:t>
            </a:r>
            <a:r>
              <a:rPr lang="nb-NO" sz="1300" dirty="0" smtClean="0">
                <a:latin typeface="Trebuchet MS" pitchFamily="34" charset="0"/>
              </a:rPr>
              <a:t>Fjelltistel</a:t>
            </a:r>
            <a:r>
              <a:rPr lang="nb-NO" sz="1300" i="1" dirty="0" smtClean="0">
                <a:latin typeface="Trebuchet MS" pitchFamily="34" charset="0"/>
              </a:rPr>
              <a:t> </a:t>
            </a:r>
            <a:r>
              <a:rPr lang="nb-NO" sz="1300" i="1" dirty="0" err="1" smtClean="0">
                <a:latin typeface="Trebuchet MS" pitchFamily="34" charset="0"/>
              </a:rPr>
              <a:t>Saussurea</a:t>
            </a:r>
            <a:r>
              <a:rPr lang="nb-NO" sz="1300" i="1" dirty="0" smtClean="0">
                <a:latin typeface="Trebuchet MS" pitchFamily="34" charset="0"/>
              </a:rPr>
              <a:t> </a:t>
            </a:r>
            <a:r>
              <a:rPr lang="nb-NO" sz="1300" i="1" dirty="0" err="1" smtClean="0">
                <a:latin typeface="Trebuchet MS" pitchFamily="34" charset="0"/>
              </a:rPr>
              <a:t>alpina</a:t>
            </a:r>
            <a:endParaRPr lang="nb-NO" sz="1300" i="1" dirty="0" smtClean="0"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nb-NO" sz="1300" i="1" dirty="0" smtClean="0">
                <a:latin typeface="Trebuchet MS" pitchFamily="34" charset="0"/>
              </a:rPr>
              <a:t>ERTEFAMILIEN</a:t>
            </a:r>
            <a:endParaRPr lang="nb-NO" sz="1300" i="1" dirty="0"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nb-NO" sz="1300" i="1" dirty="0">
                <a:latin typeface="Trebuchet MS" pitchFamily="34" charset="0"/>
              </a:rPr>
              <a:t> </a:t>
            </a:r>
            <a:r>
              <a:rPr lang="nb-NO" sz="1300" dirty="0" smtClean="0">
                <a:latin typeface="Trebuchet MS" pitchFamily="34" charset="0"/>
              </a:rPr>
              <a:t>Setermjelt</a:t>
            </a:r>
            <a:r>
              <a:rPr lang="nb-NO" sz="1300" i="1" dirty="0" smtClean="0">
                <a:latin typeface="Trebuchet MS" pitchFamily="34" charset="0"/>
              </a:rPr>
              <a:t> </a:t>
            </a:r>
            <a:r>
              <a:rPr lang="nb-NO" sz="1300" i="1" dirty="0" err="1" smtClean="0">
                <a:latin typeface="Trebuchet MS" pitchFamily="34" charset="0"/>
              </a:rPr>
              <a:t>Astragalus</a:t>
            </a:r>
            <a:r>
              <a:rPr lang="nb-NO" sz="1300" i="1" dirty="0" smtClean="0">
                <a:latin typeface="Trebuchet MS" pitchFamily="34" charset="0"/>
              </a:rPr>
              <a:t> </a:t>
            </a:r>
            <a:r>
              <a:rPr lang="nb-NO" sz="1300" i="1" dirty="0" err="1" smtClean="0">
                <a:latin typeface="Trebuchet MS" pitchFamily="34" charset="0"/>
              </a:rPr>
              <a:t>alpinus</a:t>
            </a:r>
            <a:endParaRPr lang="nb-NO" sz="1300" i="1" dirty="0"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nb-NO" sz="1300" i="1" dirty="0">
                <a:latin typeface="Trebuchet MS" pitchFamily="34" charset="0"/>
              </a:rPr>
              <a:t> </a:t>
            </a:r>
            <a:r>
              <a:rPr lang="nb-NO" sz="1300" dirty="0" smtClean="0">
                <a:latin typeface="Trebuchet MS" pitchFamily="34" charset="0"/>
              </a:rPr>
              <a:t>Hvitkløver</a:t>
            </a:r>
            <a:r>
              <a:rPr lang="nb-NO" sz="1300" i="1" dirty="0" smtClean="0">
                <a:latin typeface="Trebuchet MS" pitchFamily="34" charset="0"/>
              </a:rPr>
              <a:t> </a:t>
            </a:r>
            <a:r>
              <a:rPr lang="nb-NO" sz="1300" i="1" dirty="0" err="1" smtClean="0">
                <a:latin typeface="Trebuchet MS" pitchFamily="34" charset="0"/>
              </a:rPr>
              <a:t>Trifolium</a:t>
            </a:r>
            <a:r>
              <a:rPr lang="nb-NO" sz="1300" i="1" dirty="0" smtClean="0">
                <a:latin typeface="Trebuchet MS" pitchFamily="34" charset="0"/>
              </a:rPr>
              <a:t> repens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nb-NO" sz="1300" i="1" dirty="0" smtClean="0">
                <a:latin typeface="Trebuchet MS" pitchFamily="34" charset="0"/>
              </a:rPr>
              <a:t>FIOLFAMILIEN</a:t>
            </a:r>
            <a:endParaRPr lang="nb-NO" sz="1300" i="1" dirty="0"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nb-NO" sz="1300" i="1" dirty="0">
                <a:latin typeface="Trebuchet MS" pitchFamily="34" charset="0"/>
              </a:rPr>
              <a:t> </a:t>
            </a:r>
            <a:r>
              <a:rPr lang="nb-NO" sz="1300" dirty="0" smtClean="0">
                <a:latin typeface="Trebuchet MS" pitchFamily="34" charset="0"/>
              </a:rPr>
              <a:t>Fjellfiol</a:t>
            </a:r>
            <a:r>
              <a:rPr lang="nb-NO" sz="1300" i="1" dirty="0" smtClean="0">
                <a:latin typeface="Trebuchet MS" pitchFamily="34" charset="0"/>
              </a:rPr>
              <a:t> Viola </a:t>
            </a:r>
            <a:r>
              <a:rPr lang="nb-NO" sz="1300" i="1" dirty="0" err="1">
                <a:latin typeface="Trebuchet MS" pitchFamily="34" charset="0"/>
              </a:rPr>
              <a:t>biflora</a:t>
            </a:r>
            <a:endParaRPr lang="nb-NO" sz="1300" i="1" dirty="0"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nb-NO" sz="1300" i="1" dirty="0" smtClean="0">
                <a:latin typeface="Trebuchet MS" pitchFamily="34" charset="0"/>
              </a:rPr>
              <a:t>SILDREFAMILIEN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nb-NO" sz="1300" dirty="0" smtClean="0">
                <a:latin typeface="Trebuchet MS" pitchFamily="34" charset="0"/>
              </a:rPr>
              <a:t>Jåblom</a:t>
            </a:r>
            <a:r>
              <a:rPr lang="nb-NO" sz="1300" i="1" dirty="0" smtClean="0">
                <a:latin typeface="Trebuchet MS" pitchFamily="34" charset="0"/>
              </a:rPr>
              <a:t> </a:t>
            </a:r>
            <a:r>
              <a:rPr lang="nb-NO" sz="1300" i="1" dirty="0" err="1" smtClean="0">
                <a:latin typeface="Trebuchet MS" pitchFamily="34" charset="0"/>
              </a:rPr>
              <a:t>Parnassia</a:t>
            </a:r>
            <a:r>
              <a:rPr lang="nb-NO" sz="1300" i="1" dirty="0" smtClean="0">
                <a:latin typeface="Trebuchet MS" pitchFamily="34" charset="0"/>
              </a:rPr>
              <a:t> </a:t>
            </a:r>
            <a:r>
              <a:rPr lang="nb-NO" sz="1300" i="1" dirty="0" err="1">
                <a:latin typeface="Trebuchet MS" pitchFamily="34" charset="0"/>
              </a:rPr>
              <a:t>palustris</a:t>
            </a:r>
            <a:endParaRPr lang="nb-NO" sz="1300" i="1" dirty="0"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nb-NO" sz="1300" i="1" dirty="0" smtClean="0">
                <a:latin typeface="Trebuchet MS" pitchFamily="34" charset="0"/>
              </a:rPr>
              <a:t>SLIREKNEFAMILIEN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nb-NO" sz="1300" i="1" dirty="0" smtClean="0">
                <a:latin typeface="Trebuchet MS" pitchFamily="34" charset="0"/>
              </a:rPr>
              <a:t> </a:t>
            </a:r>
            <a:r>
              <a:rPr lang="nb-NO" sz="1300" dirty="0" smtClean="0">
                <a:latin typeface="Trebuchet MS" pitchFamily="34" charset="0"/>
              </a:rPr>
              <a:t>Harerug</a:t>
            </a:r>
            <a:r>
              <a:rPr lang="nb-NO" sz="1300" i="1" dirty="0" smtClean="0">
                <a:latin typeface="Trebuchet MS" pitchFamily="34" charset="0"/>
              </a:rPr>
              <a:t> </a:t>
            </a:r>
            <a:r>
              <a:rPr lang="nb-NO" sz="1300" i="1" dirty="0" err="1" smtClean="0">
                <a:latin typeface="Trebuchet MS" pitchFamily="34" charset="0"/>
              </a:rPr>
              <a:t>Bistorta</a:t>
            </a:r>
            <a:r>
              <a:rPr lang="nb-NO" sz="1300" i="1" dirty="0" smtClean="0">
                <a:latin typeface="Trebuchet MS" pitchFamily="34" charset="0"/>
              </a:rPr>
              <a:t> </a:t>
            </a:r>
            <a:r>
              <a:rPr lang="nb-NO" sz="1300" i="1" dirty="0" err="1">
                <a:latin typeface="Trebuchet MS" pitchFamily="34" charset="0"/>
              </a:rPr>
              <a:t>vivipara</a:t>
            </a:r>
            <a:endParaRPr lang="nb-NO" sz="1300" i="1" dirty="0"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nb-NO" sz="1300" i="1" dirty="0" smtClean="0">
                <a:latin typeface="Trebuchet MS" pitchFamily="34" charset="0"/>
              </a:rPr>
              <a:t>LYNGFAMILIEN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nb-NO" sz="1300" dirty="0" smtClean="0">
                <a:latin typeface="Trebuchet MS" pitchFamily="34" charset="0"/>
              </a:rPr>
              <a:t>Blåbær</a:t>
            </a:r>
            <a:r>
              <a:rPr lang="nb-NO" sz="1300" i="1" dirty="0" smtClean="0">
                <a:latin typeface="Trebuchet MS" pitchFamily="34" charset="0"/>
              </a:rPr>
              <a:t> </a:t>
            </a:r>
            <a:r>
              <a:rPr lang="nb-NO" sz="1300" i="1" dirty="0" err="1" smtClean="0">
                <a:latin typeface="Trebuchet MS" pitchFamily="34" charset="0"/>
              </a:rPr>
              <a:t>Vaccinium</a:t>
            </a:r>
            <a:r>
              <a:rPr lang="nb-NO" sz="1300" i="1" dirty="0" smtClean="0">
                <a:latin typeface="Trebuchet MS" pitchFamily="34" charset="0"/>
              </a:rPr>
              <a:t> </a:t>
            </a:r>
            <a:r>
              <a:rPr lang="nb-NO" sz="1300" i="1" dirty="0" err="1" smtClean="0">
                <a:latin typeface="Trebuchet MS" pitchFamily="34" charset="0"/>
              </a:rPr>
              <a:t>myrtillus</a:t>
            </a:r>
            <a:endParaRPr lang="nb-NO" sz="1300" i="1" dirty="0">
              <a:latin typeface="Trebuchet MS" pitchFamily="34" charset="0"/>
            </a:endParaRPr>
          </a:p>
        </p:txBody>
      </p:sp>
      <p:sp>
        <p:nvSpPr>
          <p:cNvPr id="13" name="TekstSylinder 12"/>
          <p:cNvSpPr txBox="1"/>
          <p:nvPr/>
        </p:nvSpPr>
        <p:spPr>
          <a:xfrm>
            <a:off x="6084168" y="1412776"/>
            <a:ext cx="2532831" cy="1692771"/>
          </a:xfrm>
          <a:prstGeom prst="rect">
            <a:avLst/>
          </a:prstGeom>
          <a:solidFill>
            <a:srgbClr val="FFFFCC"/>
          </a:solidFill>
          <a:ln w="9525">
            <a:solidFill>
              <a:srgbClr val="FFFF99"/>
            </a:solidFill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nb-NO" sz="1300" dirty="0" smtClean="0">
                <a:latin typeface="Trebuchet MS" pitchFamily="34" charset="0"/>
              </a:rPr>
              <a:t>PILEFAMILIEN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nb-NO" sz="1300" dirty="0" smtClean="0">
                <a:latin typeface="Trebuchet MS" pitchFamily="34" charset="0"/>
              </a:rPr>
              <a:t> Sølvvier </a:t>
            </a:r>
            <a:r>
              <a:rPr lang="nb-NO" sz="1300" i="1" dirty="0" err="1" smtClean="0">
                <a:latin typeface="Trebuchet MS" pitchFamily="34" charset="0"/>
              </a:rPr>
              <a:t>Salix</a:t>
            </a:r>
            <a:r>
              <a:rPr lang="nb-NO" sz="1300" i="1" dirty="0" smtClean="0">
                <a:latin typeface="Trebuchet MS" pitchFamily="34" charset="0"/>
              </a:rPr>
              <a:t> </a:t>
            </a:r>
            <a:r>
              <a:rPr lang="nb-NO" sz="1300" i="1" dirty="0" err="1">
                <a:latin typeface="Trebuchet MS" pitchFamily="34" charset="0"/>
              </a:rPr>
              <a:t>glauca</a:t>
            </a:r>
            <a:endParaRPr lang="nb-NO" sz="1300" i="1" dirty="0"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nb-NO" sz="1300" b="1" i="1" dirty="0">
                <a:latin typeface="Trebuchet MS" pitchFamily="34" charset="0"/>
              </a:rPr>
              <a:t> </a:t>
            </a:r>
            <a:r>
              <a:rPr lang="nb-NO" sz="1300" dirty="0" smtClean="0">
                <a:latin typeface="Trebuchet MS" pitchFamily="34" charset="0"/>
              </a:rPr>
              <a:t>Musøre</a:t>
            </a:r>
            <a:r>
              <a:rPr lang="nb-NO" sz="1300" b="1" i="1" dirty="0" smtClean="0">
                <a:latin typeface="Trebuchet MS" pitchFamily="34" charset="0"/>
              </a:rPr>
              <a:t> </a:t>
            </a:r>
            <a:r>
              <a:rPr lang="nb-NO" sz="1300" i="1" dirty="0" smtClean="0">
                <a:latin typeface="Trebuchet MS" pitchFamily="34" charset="0"/>
              </a:rPr>
              <a:t>S</a:t>
            </a:r>
            <a:r>
              <a:rPr lang="nb-NO" sz="1300" i="1" dirty="0">
                <a:latin typeface="Trebuchet MS" pitchFamily="34" charset="0"/>
              </a:rPr>
              <a:t>. </a:t>
            </a:r>
            <a:r>
              <a:rPr lang="nb-NO" sz="1300" i="1" dirty="0" err="1" smtClean="0">
                <a:latin typeface="Trebuchet MS" pitchFamily="34" charset="0"/>
              </a:rPr>
              <a:t>herbacea</a:t>
            </a:r>
            <a:endParaRPr lang="nb-NO" sz="1300" i="1" dirty="0"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nb-NO" sz="1300" i="1" dirty="0">
                <a:latin typeface="Trebuchet MS" pitchFamily="34" charset="0"/>
              </a:rPr>
              <a:t> </a:t>
            </a:r>
            <a:r>
              <a:rPr lang="nb-NO" sz="1300" dirty="0" smtClean="0">
                <a:latin typeface="Trebuchet MS" pitchFamily="34" charset="0"/>
              </a:rPr>
              <a:t>Grønnvier</a:t>
            </a:r>
            <a:r>
              <a:rPr lang="nb-NO" sz="1300" i="1" dirty="0" smtClean="0">
                <a:latin typeface="Trebuchet MS" pitchFamily="34" charset="0"/>
              </a:rPr>
              <a:t> S</a:t>
            </a:r>
            <a:r>
              <a:rPr lang="nb-NO" sz="1300" i="1" dirty="0">
                <a:latin typeface="Trebuchet MS" pitchFamily="34" charset="0"/>
              </a:rPr>
              <a:t>. </a:t>
            </a:r>
            <a:r>
              <a:rPr lang="nb-NO" sz="1300" i="1" dirty="0" err="1">
                <a:latin typeface="Trebuchet MS" pitchFamily="34" charset="0"/>
              </a:rPr>
              <a:t>phylicifolia</a:t>
            </a:r>
            <a:endParaRPr lang="nb-NO" sz="1300" i="1" dirty="0"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nb-NO" sz="1300" i="1" dirty="0" smtClean="0">
                <a:latin typeface="Trebuchet MS" pitchFamily="34" charset="0"/>
              </a:rPr>
              <a:t> </a:t>
            </a:r>
            <a:r>
              <a:rPr lang="nb-NO" sz="1300" dirty="0" smtClean="0">
                <a:latin typeface="Trebuchet MS" pitchFamily="34" charset="0"/>
              </a:rPr>
              <a:t>Lappvier</a:t>
            </a:r>
            <a:r>
              <a:rPr lang="nb-NO" sz="1300" i="1" dirty="0" smtClean="0">
                <a:latin typeface="Trebuchet MS" pitchFamily="34" charset="0"/>
              </a:rPr>
              <a:t> S</a:t>
            </a:r>
            <a:r>
              <a:rPr lang="nb-NO" sz="1300" i="1" dirty="0">
                <a:latin typeface="Trebuchet MS" pitchFamily="34" charset="0"/>
              </a:rPr>
              <a:t>. </a:t>
            </a:r>
            <a:r>
              <a:rPr lang="nb-NO" sz="1300" i="1" dirty="0" err="1" smtClean="0">
                <a:latin typeface="Trebuchet MS" pitchFamily="34" charset="0"/>
              </a:rPr>
              <a:t>lapponum</a:t>
            </a:r>
            <a:endParaRPr lang="nb-NO" sz="1300" i="1" dirty="0" smtClean="0"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nb-NO" sz="1300" i="1" dirty="0" smtClean="0">
                <a:latin typeface="Trebuchet MS" pitchFamily="34" charset="0"/>
              </a:rPr>
              <a:t>BJØRKEFAMILEN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nb-NO" sz="1300" dirty="0" smtClean="0">
                <a:latin typeface="Trebuchet MS" pitchFamily="34" charset="0"/>
              </a:rPr>
              <a:t>Fjellbjørk</a:t>
            </a:r>
            <a:r>
              <a:rPr lang="nb-NO" sz="1300" i="1" dirty="0" smtClean="0">
                <a:latin typeface="Trebuchet MS" pitchFamily="34" charset="0"/>
              </a:rPr>
              <a:t> </a:t>
            </a:r>
            <a:r>
              <a:rPr lang="nb-NO" sz="1300" i="1" dirty="0" err="1" smtClean="0">
                <a:latin typeface="Trebuchet MS" pitchFamily="34" charset="0"/>
              </a:rPr>
              <a:t>Betula</a:t>
            </a:r>
            <a:r>
              <a:rPr lang="nb-NO" sz="1300" i="1" dirty="0" smtClean="0">
                <a:latin typeface="Trebuchet MS" pitchFamily="34" charset="0"/>
              </a:rPr>
              <a:t> </a:t>
            </a:r>
            <a:r>
              <a:rPr lang="nb-NO" sz="1300" i="1" dirty="0" err="1" smtClean="0">
                <a:latin typeface="Trebuchet MS" pitchFamily="34" charset="0"/>
              </a:rPr>
              <a:t>pubescens</a:t>
            </a:r>
            <a:r>
              <a:rPr lang="nb-NO" sz="1300" i="1" dirty="0" smtClean="0">
                <a:latin typeface="Trebuchet MS" pitchFamily="34" charset="0"/>
              </a:rPr>
              <a:t> </a:t>
            </a:r>
            <a:r>
              <a:rPr lang="nb-NO" sz="1300" i="1" dirty="0" err="1" smtClean="0">
                <a:latin typeface="Trebuchet MS" pitchFamily="34" charset="0"/>
              </a:rPr>
              <a:t>ssp</a:t>
            </a:r>
            <a:r>
              <a:rPr lang="nb-NO" sz="1300" i="1" dirty="0" smtClean="0">
                <a:latin typeface="Trebuchet MS" pitchFamily="34" charset="0"/>
              </a:rPr>
              <a:t>. </a:t>
            </a:r>
            <a:r>
              <a:rPr lang="nb-NO" sz="1300" i="1" dirty="0" err="1" smtClean="0">
                <a:latin typeface="Trebuchet MS" pitchFamily="34" charset="0"/>
              </a:rPr>
              <a:t>czerepanovii</a:t>
            </a:r>
            <a:endParaRPr lang="nb-NO" sz="1300" i="1" dirty="0">
              <a:latin typeface="Trebuchet MS" pitchFamily="34" charset="0"/>
            </a:endParaRPr>
          </a:p>
        </p:txBody>
      </p:sp>
      <p:sp>
        <p:nvSpPr>
          <p:cNvPr id="14" name="TekstSylinder 13"/>
          <p:cNvSpPr txBox="1"/>
          <p:nvPr/>
        </p:nvSpPr>
        <p:spPr>
          <a:xfrm>
            <a:off x="251520" y="188640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>
                <a:latin typeface="Trebuchet MS" pitchFamily="34" charset="0"/>
              </a:rPr>
              <a:t>Kua spiser variert! Mest gras, men betydelig inntak av urter, starr, vier og lyng i tillegg.</a:t>
            </a:r>
            <a:endParaRPr lang="nb-NO" sz="2000" dirty="0">
              <a:latin typeface="Trebuchet MS" pitchFamily="34" charset="0"/>
            </a:endParaRPr>
          </a:p>
        </p:txBody>
      </p:sp>
      <p:pic>
        <p:nvPicPr>
          <p:cNvPr id="16" name="Bilde 15" descr="Harerug Kristina Norderup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880" y="4653136"/>
            <a:ext cx="1277888" cy="1916832"/>
          </a:xfrm>
          <a:prstGeom prst="rect">
            <a:avLst/>
          </a:prstGeom>
        </p:spPr>
      </p:pic>
      <p:pic>
        <p:nvPicPr>
          <p:cNvPr id="18" name="Bilde 17" descr="Eng med følblom, blåklokke og harerug- Ulla Falkdalen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10693" y="3560350"/>
            <a:ext cx="1997022" cy="3020705"/>
          </a:xfrm>
          <a:prstGeom prst="rect">
            <a:avLst/>
          </a:prstGeom>
        </p:spPr>
      </p:pic>
      <p:sp>
        <p:nvSpPr>
          <p:cNvPr id="19" name="TekstSylinder 18"/>
          <p:cNvSpPr txBox="1"/>
          <p:nvPr/>
        </p:nvSpPr>
        <p:spPr>
          <a:xfrm>
            <a:off x="6588224" y="6550223"/>
            <a:ext cx="1947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err="1" smtClean="0"/>
              <a:t>Foto:Ulla</a:t>
            </a:r>
            <a:r>
              <a:rPr lang="nb-NO" sz="1400" dirty="0" smtClean="0"/>
              <a:t> Falkdalen</a:t>
            </a:r>
          </a:p>
        </p:txBody>
      </p:sp>
      <p:sp>
        <p:nvSpPr>
          <p:cNvPr id="20" name="TekstSylinder 19"/>
          <p:cNvSpPr txBox="1"/>
          <p:nvPr/>
        </p:nvSpPr>
        <p:spPr>
          <a:xfrm>
            <a:off x="1979712" y="6550223"/>
            <a:ext cx="2521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Foto: Kristina Norderup</a:t>
            </a:r>
            <a:endParaRPr lang="nb-NO" sz="1400" dirty="0"/>
          </a:p>
        </p:txBody>
      </p:sp>
      <p:pic>
        <p:nvPicPr>
          <p:cNvPr id="21" name="Bilde 20" descr="Ragnhilds-bilder 315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91980" y="4561387"/>
            <a:ext cx="1368152" cy="2019668"/>
          </a:xfrm>
          <a:prstGeom prst="rect">
            <a:avLst/>
          </a:prstGeom>
        </p:spPr>
      </p:pic>
      <p:sp>
        <p:nvSpPr>
          <p:cNvPr id="22" name="TekstSylinder 21"/>
          <p:cNvSpPr txBox="1"/>
          <p:nvPr/>
        </p:nvSpPr>
        <p:spPr>
          <a:xfrm>
            <a:off x="4214138" y="6535216"/>
            <a:ext cx="18774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/>
              <a:t>Foto: Ragnhild Sickel</a:t>
            </a:r>
            <a:endParaRPr lang="nb-NO" sz="1400" dirty="0"/>
          </a:p>
        </p:txBody>
      </p:sp>
      <p:sp>
        <p:nvSpPr>
          <p:cNvPr id="12" name="TekstSylinder 11"/>
          <p:cNvSpPr txBox="1"/>
          <p:nvPr/>
        </p:nvSpPr>
        <p:spPr>
          <a:xfrm>
            <a:off x="6710693" y="6089557"/>
            <a:ext cx="21194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smtClean="0">
                <a:solidFill>
                  <a:schemeClr val="bg1"/>
                </a:solidFill>
              </a:rPr>
              <a:t>Følblom og blåklokke</a:t>
            </a:r>
            <a:endParaRPr lang="nb-NO" sz="1600" dirty="0">
              <a:solidFill>
                <a:schemeClr val="bg1"/>
              </a:solidFill>
            </a:endParaRPr>
          </a:p>
        </p:txBody>
      </p:sp>
      <p:sp>
        <p:nvSpPr>
          <p:cNvPr id="15" name="TekstSylinder 14"/>
          <p:cNvSpPr txBox="1"/>
          <p:nvPr/>
        </p:nvSpPr>
        <p:spPr>
          <a:xfrm>
            <a:off x="4664725" y="6151131"/>
            <a:ext cx="822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smtClean="0">
                <a:solidFill>
                  <a:schemeClr val="bg1"/>
                </a:solidFill>
              </a:rPr>
              <a:t>Gulaks</a:t>
            </a:r>
            <a:endParaRPr lang="nb-NO" sz="1600" dirty="0">
              <a:solidFill>
                <a:schemeClr val="bg1"/>
              </a:solidFill>
            </a:endParaRPr>
          </a:p>
        </p:txBody>
      </p:sp>
      <p:sp>
        <p:nvSpPr>
          <p:cNvPr id="17" name="TekstSylinder 16"/>
          <p:cNvSpPr txBox="1"/>
          <p:nvPr/>
        </p:nvSpPr>
        <p:spPr>
          <a:xfrm>
            <a:off x="2483768" y="6237312"/>
            <a:ext cx="925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smtClean="0">
                <a:solidFill>
                  <a:schemeClr val="bg1"/>
                </a:solidFill>
              </a:rPr>
              <a:t>Harerug</a:t>
            </a:r>
            <a:endParaRPr lang="nb-NO" sz="1600" dirty="0">
              <a:solidFill>
                <a:schemeClr val="bg1"/>
              </a:solidFill>
            </a:endParaRPr>
          </a:p>
        </p:txBody>
      </p:sp>
      <p:sp>
        <p:nvSpPr>
          <p:cNvPr id="23" name="TekstSylinder 22"/>
          <p:cNvSpPr txBox="1"/>
          <p:nvPr/>
        </p:nvSpPr>
        <p:spPr>
          <a:xfrm>
            <a:off x="2987824" y="1196752"/>
            <a:ext cx="3164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i="1" dirty="0" smtClean="0">
                <a:latin typeface="Lucida Calligraphy" pitchFamily="66" charset="0"/>
              </a:rPr>
              <a:t>”</a:t>
            </a:r>
            <a:r>
              <a:rPr lang="nb-NO" i="1" dirty="0" err="1" smtClean="0">
                <a:latin typeface="Lucida Calligraphy" pitchFamily="66" charset="0"/>
              </a:rPr>
              <a:t>Havsdalmenyen</a:t>
            </a:r>
            <a:r>
              <a:rPr lang="nb-NO" i="1" dirty="0" smtClean="0">
                <a:latin typeface="Lucida Calligraphy" pitchFamily="66" charset="0"/>
              </a:rPr>
              <a:t>”</a:t>
            </a:r>
            <a:endParaRPr lang="nb-NO" i="1" dirty="0">
              <a:latin typeface="Lucida Calligraphy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60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IBIO">
  <a:themeElements>
    <a:clrScheme name="Custom 191">
      <a:dk1>
        <a:sysClr val="windowText" lastClr="000000"/>
      </a:dk1>
      <a:lt1>
        <a:sysClr val="window" lastClr="FFFFFF"/>
      </a:lt1>
      <a:dk2>
        <a:srgbClr val="06463C"/>
      </a:dk2>
      <a:lt2>
        <a:srgbClr val="B9DBB6"/>
      </a:lt2>
      <a:accent1>
        <a:srgbClr val="457C74"/>
      </a:accent1>
      <a:accent2>
        <a:srgbClr val="B7C007"/>
      </a:accent2>
      <a:accent3>
        <a:srgbClr val="69B672"/>
      </a:accent3>
      <a:accent4>
        <a:srgbClr val="FFCE09"/>
      </a:accent4>
      <a:accent5>
        <a:srgbClr val="E94E0F"/>
      </a:accent5>
      <a:accent6>
        <a:srgbClr val="128C2F"/>
      </a:accent6>
      <a:hlink>
        <a:srgbClr val="016B5D"/>
      </a:hlink>
      <a:folHlink>
        <a:srgbClr val="128C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IBIO_4 3" id="{6950F40E-BD96-8941-8012-1EC825F3D864}" vid="{47DDD418-1784-4D4F-BF60-F19BE6C7CC0F}"/>
    </a:ext>
  </a:extLst>
</a:theme>
</file>

<file path=ppt/theme/theme2.xml><?xml version="1.0" encoding="utf-8"?>
<a:theme xmlns:a="http://schemas.openxmlformats.org/drawingml/2006/main" name="Office Theme">
  <a:themeElements>
    <a:clrScheme name="NIBIO">
      <a:dk1>
        <a:sysClr val="windowText" lastClr="000000"/>
      </a:dk1>
      <a:lt1>
        <a:sysClr val="window" lastClr="FFFFFF"/>
      </a:lt1>
      <a:dk2>
        <a:srgbClr val="09463C"/>
      </a:dk2>
      <a:lt2>
        <a:srgbClr val="B9DBB6"/>
      </a:lt2>
      <a:accent1>
        <a:srgbClr val="457C74"/>
      </a:accent1>
      <a:accent2>
        <a:srgbClr val="B7C007"/>
      </a:accent2>
      <a:accent3>
        <a:srgbClr val="69B672"/>
      </a:accent3>
      <a:accent4>
        <a:srgbClr val="FFCE09"/>
      </a:accent4>
      <a:accent5>
        <a:srgbClr val="E94E0F"/>
      </a:accent5>
      <a:accent6>
        <a:srgbClr val="128C2F"/>
      </a:accent6>
      <a:hlink>
        <a:srgbClr val="E1370F"/>
      </a:hlink>
      <a:folHlink>
        <a:srgbClr val="128C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NIBIO">
      <a:dk1>
        <a:sysClr val="windowText" lastClr="000000"/>
      </a:dk1>
      <a:lt1>
        <a:sysClr val="window" lastClr="FFFFFF"/>
      </a:lt1>
      <a:dk2>
        <a:srgbClr val="09463C"/>
      </a:dk2>
      <a:lt2>
        <a:srgbClr val="B9DBB6"/>
      </a:lt2>
      <a:accent1>
        <a:srgbClr val="457C74"/>
      </a:accent1>
      <a:accent2>
        <a:srgbClr val="B7C007"/>
      </a:accent2>
      <a:accent3>
        <a:srgbClr val="69B672"/>
      </a:accent3>
      <a:accent4>
        <a:srgbClr val="FFCE09"/>
      </a:accent4>
      <a:accent5>
        <a:srgbClr val="E94E0F"/>
      </a:accent5>
      <a:accent6>
        <a:srgbClr val="128C2F"/>
      </a:accent6>
      <a:hlink>
        <a:srgbClr val="E1370F"/>
      </a:hlink>
      <a:folHlink>
        <a:srgbClr val="128C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8233B16E43D684391CFDECFBE5A37C5" ma:contentTypeVersion="2" ma:contentTypeDescription="Opprett et nytt dokument." ma:contentTypeScope="" ma:versionID="29eeae28f4502ab504833242129c2b4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80b565cbe769558313b14981ee16dc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LikesCount" minOccurs="0"/>
                <xsd:element ref="ns1:LikedB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ikesCount" ma:index="8" nillable="true" ma:displayName="Antall koblinger" ma:internalName="LikesCount">
      <xsd:simpleType>
        <xsd:restriction base="dms:Unknown"/>
      </xsd:simpleType>
    </xsd:element>
    <xsd:element name="LikedBy" ma:index="9" nillable="true" ma:displayName="Likes av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LikedBy xmlns="http://schemas.microsoft.com/sharepoint/v3">
      <UserInfo>
        <DisplayName/>
        <AccountId xsi:nil="true"/>
        <AccountType/>
      </UserInfo>
    </LikedBy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2966BC-9D05-4A19-BF45-DE1A513BC2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28E3CA2-C49C-451B-9F27-545156089C9F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AA3834C-7041-417D-8289-66916A3815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791</TotalTime>
  <Words>924</Words>
  <Application>Microsoft Office PowerPoint</Application>
  <PresentationFormat>Skjermfremvisning (4:3)</PresentationFormat>
  <Paragraphs>168</Paragraphs>
  <Slides>22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9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22</vt:i4>
      </vt:variant>
    </vt:vector>
  </HeadingPairs>
  <TitlesOfParts>
    <vt:vector size="32" baseType="lpstr">
      <vt:lpstr>Arial</vt:lpstr>
      <vt:lpstr>Arial Bold</vt:lpstr>
      <vt:lpstr>Calibri</vt:lpstr>
      <vt:lpstr>Georgia</vt:lpstr>
      <vt:lpstr>Lucida Calligraphy</vt:lpstr>
      <vt:lpstr>Lucida Grande</vt:lpstr>
      <vt:lpstr>Times</vt:lpstr>
      <vt:lpstr>Trebuchet MS</vt:lpstr>
      <vt:lpstr>ヒラギノ角ゴ Pro W3</vt:lpstr>
      <vt:lpstr>NIBIO</vt:lpstr>
      <vt:lpstr>Artsrike beiter gir unik produktkvalitet</vt:lpstr>
      <vt:lpstr>Artsrike beiter gir unik produktkvalitet</vt:lpstr>
      <vt:lpstr>Effekter av utmarksbeite og beitepreferanser på melkekvalitet i seterregionen</vt:lpstr>
      <vt:lpstr>Melk er en kompleks råvare som påvirkes av hva kyra spiser</vt:lpstr>
      <vt:lpstr>PowerPoint-presentasjon</vt:lpstr>
      <vt:lpstr>Dyra beiter i ulike vegetasjonstyper</vt:lpstr>
      <vt:lpstr>PowerPoint-presentasjon</vt:lpstr>
      <vt:lpstr>PowerPoint-presentasjon</vt:lpstr>
      <vt:lpstr>PowerPoint-presentasjon</vt:lpstr>
      <vt:lpstr>Fjellplanter er tilpasset et  liv i ”barskt klima”</vt:lpstr>
      <vt:lpstr>Fjellplanter kan ha høyt innhold av:</vt:lpstr>
      <vt:lpstr>PowerPoint-presentasjon</vt:lpstr>
      <vt:lpstr>Fjellplanter kan også ha høyt innhold av terpener og fenoler</vt:lpstr>
      <vt:lpstr>Biomarkører for sporbarhet</vt:lpstr>
      <vt:lpstr>Fjellplantenes kjemiske egenskaper påvirker melken</vt:lpstr>
      <vt:lpstr>Fettsyrer</vt:lpstr>
      <vt:lpstr>Særskilte kvaliteter ved  melk fra utmarksbeite i fjellet</vt:lpstr>
      <vt:lpstr>Melk fra fjellbeiter kan resultere i meieriprodukter med:</vt:lpstr>
      <vt:lpstr>Generelt om fôr og produktenes fettsyresammensetning</vt:lpstr>
      <vt:lpstr>Kraftfôr</vt:lpstr>
      <vt:lpstr>Det er signifikante sammenhenger mellom inntak av urter, artsrikdom og kjemiske komponenter i melka</vt:lpstr>
      <vt:lpstr>PowerPoint-presentasjon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Brita Bergsnov Hansen</dc:creator>
  <cp:lastModifiedBy>Hanne Sickel</cp:lastModifiedBy>
  <cp:revision>52</cp:revision>
  <dcterms:created xsi:type="dcterms:W3CDTF">2015-11-19T15:27:38Z</dcterms:created>
  <dcterms:modified xsi:type="dcterms:W3CDTF">2017-11-29T10:09:18Z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0x01010078233B16E43D684391CFDECFBE5A37C5</vt:lpwstr>
  </property>
</Properties>
</file>